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25"/>
  </p:notesMasterIdLst>
  <p:sldIdLst>
    <p:sldId id="285" r:id="rId2"/>
    <p:sldId id="286" r:id="rId3"/>
    <p:sldId id="287" r:id="rId4"/>
    <p:sldId id="295" r:id="rId5"/>
    <p:sldId id="298" r:id="rId6"/>
    <p:sldId id="299" r:id="rId7"/>
    <p:sldId id="321" r:id="rId8"/>
    <p:sldId id="318" r:id="rId9"/>
    <p:sldId id="300" r:id="rId10"/>
    <p:sldId id="320" r:id="rId11"/>
    <p:sldId id="311" r:id="rId12"/>
    <p:sldId id="283" r:id="rId13"/>
    <p:sldId id="282" r:id="rId14"/>
    <p:sldId id="322" r:id="rId15"/>
    <p:sldId id="314" r:id="rId16"/>
    <p:sldId id="315" r:id="rId17"/>
    <p:sldId id="316" r:id="rId18"/>
    <p:sldId id="301" r:id="rId19"/>
    <p:sldId id="302" r:id="rId20"/>
    <p:sldId id="303" r:id="rId21"/>
    <p:sldId id="304" r:id="rId22"/>
    <p:sldId id="272" r:id="rId23"/>
    <p:sldId id="305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FFFF99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74" d="100"/>
          <a:sy n="74" d="100"/>
        </p:scale>
        <p:origin x="-10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D3968-4DBF-4B4B-B44F-52D7F7F0D922}" type="datetimeFigureOut">
              <a:rPr lang="en-US" smtClean="0"/>
              <a:pPr/>
              <a:t>4/3/2015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BDD1C-A96F-47EC-B5DA-7BCE91EA1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9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B7CB7-5497-44BF-8003-151A8B1201A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264B2-E593-4E66-810A-BBB3FAFC881B}" type="slidenum">
              <a:rPr lang="en-US"/>
              <a:pPr/>
              <a:t>20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z="16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CC3D6-C4F0-4F19-BAF1-31E0D25DEFFE}" type="slidenum">
              <a:rPr lang="en-US"/>
              <a:pPr/>
              <a:t>21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4B5A-AC5A-40A9-A6CE-0053A0A17C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92EAB-45EC-42E1-8F66-7FA2D44C8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A32F3-CDD2-4DE0-AA30-DF5A357DD9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51B-C2D1-4E81-824E-0918F4808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634C4-6F84-46B9-9FD5-AD0C3BF257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1434-C3E9-4041-903B-C83CE1DD57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2E107-F191-4D0F-9956-764660135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AE83F-A000-4FE5-9A87-CA89ED18F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92B45-8AA0-4E69-BE53-6E921DFE5C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75294-5ACD-4195-8BAD-DC3184BBD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53659AE-A7A8-4AEC-9D4F-02FFA5BC28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A4D7D3-A5F7-4085-A0E2-EDA55253AA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4.jpeg"/><Relationship Id="rId7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23.jpeg"/><Relationship Id="rId4" Type="http://schemas.openxmlformats.org/officeDocument/2006/relationships/image" Target="../media/image10.gif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535776" y="228600"/>
            <a:ext cx="83058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NOAA Aircraft Operations Center</a:t>
            </a:r>
            <a:endParaRPr lang="en-US" b="1" dirty="0"/>
          </a:p>
        </p:txBody>
      </p:sp>
      <p:pic>
        <p:nvPicPr>
          <p:cNvPr id="5" name="Picture 4" descr="p3-gulfstrea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667000"/>
            <a:ext cx="4955533" cy="3810000"/>
          </a:xfrm>
          <a:prstGeom prst="rect">
            <a:avLst/>
          </a:prstGeom>
        </p:spPr>
      </p:pic>
      <p:pic>
        <p:nvPicPr>
          <p:cNvPr id="6" name="Picture 5" descr="aOC Lo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5486400"/>
            <a:ext cx="2971800" cy="988247"/>
          </a:xfrm>
          <a:prstGeom prst="rect">
            <a:avLst/>
          </a:prstGeom>
        </p:spPr>
      </p:pic>
      <p:pic>
        <p:nvPicPr>
          <p:cNvPr id="7" name="Picture 6" descr="large_hurricane-katrina-category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2667000"/>
            <a:ext cx="2895600" cy="2518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9573" y="1170907"/>
            <a:ext cx="7438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                 </a:t>
            </a:r>
            <a:r>
              <a:rPr lang="en-US" sz="2800" dirty="0" smtClean="0">
                <a:solidFill>
                  <a:schemeClr val="tx1"/>
                </a:solidFill>
              </a:rPr>
              <a:t>Richard Henning, Barry Damiano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                         </a:t>
            </a:r>
            <a:r>
              <a:rPr lang="en-US" sz="2800" dirty="0" smtClean="0">
                <a:solidFill>
                  <a:schemeClr val="tx1"/>
                </a:solidFill>
              </a:rPr>
              <a:t>Flight </a:t>
            </a:r>
            <a:r>
              <a:rPr lang="en-US" sz="2800" dirty="0" smtClean="0">
                <a:solidFill>
                  <a:schemeClr val="tx1"/>
                </a:solidFill>
              </a:rPr>
              <a:t>Meteorologists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2133600"/>
            <a:ext cx="3411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www.aoc.noaa.gov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96200" cy="574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29200" y="990600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Lower Fuselage radar showing the </a:t>
            </a:r>
          </a:p>
          <a:p>
            <a:r>
              <a:rPr lang="en-US" sz="1800" dirty="0" smtClean="0"/>
              <a:t>eye and eyewall of Hurricane Felix</a:t>
            </a:r>
          </a:p>
          <a:p>
            <a:r>
              <a:rPr lang="en-US" sz="1800" dirty="0" smtClean="0"/>
              <a:t>Over the Caribbean Sea in 2007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590800" cy="158262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Figure 4 Pattern</a:t>
            </a:r>
            <a:endParaRPr lang="en-US" sz="2800" dirty="0"/>
          </a:p>
        </p:txBody>
      </p:sp>
      <p:pic>
        <p:nvPicPr>
          <p:cNvPr id="5" name="Picture Placeholder 4" descr="figure 4 patter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23" b="13023"/>
          <a:stretch>
            <a:fillRect/>
          </a:stretch>
        </p:blipFill>
        <p:spPr/>
      </p:pic>
      <p:pic>
        <p:nvPicPr>
          <p:cNvPr id="8" name="Picture 7" descr="aOC Lo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1833154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003300" y="2057400"/>
            <a:ext cx="7505700" cy="3848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 anchor="ctr"/>
          <a:lstStyle/>
          <a:p>
            <a:pPr algn="ctr" eaLnBrk="1" hangingPunct="1"/>
            <a:r>
              <a:rPr lang="en-US" dirty="0" smtClean="0">
                <a:solidFill>
                  <a:srgbClr val="FF9900"/>
                </a:solidFill>
              </a:rPr>
              <a:t>Flight Through </a:t>
            </a:r>
            <a:r>
              <a:rPr lang="en-US" dirty="0" err="1" smtClean="0">
                <a:solidFill>
                  <a:srgbClr val="FF9900"/>
                </a:solidFill>
              </a:rPr>
              <a:t>Eyewall</a:t>
            </a:r>
            <a:endParaRPr lang="en-US" dirty="0" smtClean="0"/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5207000" y="2336800"/>
            <a:ext cx="3284538" cy="3436938"/>
          </a:xfrm>
          <a:custGeom>
            <a:avLst/>
            <a:gdLst>
              <a:gd name="T0" fmla="*/ 85725 w 2069"/>
              <a:gd name="T1" fmla="*/ 3349626 h 2165"/>
              <a:gd name="T2" fmla="*/ 14288 w 2069"/>
              <a:gd name="T3" fmla="*/ 3248025 h 2165"/>
              <a:gd name="T4" fmla="*/ 0 w 2069"/>
              <a:gd name="T5" fmla="*/ 3205162 h 2165"/>
              <a:gd name="T6" fmla="*/ 130175 w 2069"/>
              <a:gd name="T7" fmla="*/ 2700337 h 2165"/>
              <a:gd name="T8" fmla="*/ 187325 w 2069"/>
              <a:gd name="T9" fmla="*/ 2613025 h 2165"/>
              <a:gd name="T10" fmla="*/ 244475 w 2069"/>
              <a:gd name="T11" fmla="*/ 2482850 h 2165"/>
              <a:gd name="T12" fmla="*/ 403225 w 2069"/>
              <a:gd name="T13" fmla="*/ 2266950 h 2165"/>
              <a:gd name="T14" fmla="*/ 592138 w 2069"/>
              <a:gd name="T15" fmla="*/ 1978025 h 2165"/>
              <a:gd name="T16" fmla="*/ 649287 w 2069"/>
              <a:gd name="T17" fmla="*/ 1906588 h 2165"/>
              <a:gd name="T18" fmla="*/ 663575 w 2069"/>
              <a:gd name="T19" fmla="*/ 1862138 h 2165"/>
              <a:gd name="T20" fmla="*/ 750887 w 2069"/>
              <a:gd name="T21" fmla="*/ 1747838 h 2165"/>
              <a:gd name="T22" fmla="*/ 779462 w 2069"/>
              <a:gd name="T23" fmla="*/ 1689100 h 2165"/>
              <a:gd name="T24" fmla="*/ 895350 w 2069"/>
              <a:gd name="T25" fmla="*/ 1558925 h 2165"/>
              <a:gd name="T26" fmla="*/ 1054100 w 2069"/>
              <a:gd name="T27" fmla="*/ 1357312 h 2165"/>
              <a:gd name="T28" fmla="*/ 1284287 w 2069"/>
              <a:gd name="T29" fmla="*/ 1039813 h 2165"/>
              <a:gd name="T30" fmla="*/ 1370012 w 2069"/>
              <a:gd name="T31" fmla="*/ 938213 h 2165"/>
              <a:gd name="T32" fmla="*/ 1601787 w 2069"/>
              <a:gd name="T33" fmla="*/ 635000 h 2165"/>
              <a:gd name="T34" fmla="*/ 1717675 w 2069"/>
              <a:gd name="T35" fmla="*/ 520700 h 2165"/>
              <a:gd name="T36" fmla="*/ 1803400 w 2069"/>
              <a:gd name="T37" fmla="*/ 447675 h 2165"/>
              <a:gd name="T38" fmla="*/ 1876425 w 2069"/>
              <a:gd name="T39" fmla="*/ 347662 h 2165"/>
              <a:gd name="T40" fmla="*/ 2135188 w 2069"/>
              <a:gd name="T41" fmla="*/ 158750 h 2165"/>
              <a:gd name="T42" fmla="*/ 2236788 w 2069"/>
              <a:gd name="T43" fmla="*/ 73025 h 2165"/>
              <a:gd name="T44" fmla="*/ 2670175 w 2069"/>
              <a:gd name="T45" fmla="*/ 0 h 2165"/>
              <a:gd name="T46" fmla="*/ 3059112 w 2069"/>
              <a:gd name="T47" fmla="*/ 15875 h 2165"/>
              <a:gd name="T48" fmla="*/ 3146425 w 2069"/>
              <a:gd name="T49" fmla="*/ 44450 h 2165"/>
              <a:gd name="T50" fmla="*/ 3246437 w 2069"/>
              <a:gd name="T51" fmla="*/ 217488 h 2165"/>
              <a:gd name="T52" fmla="*/ 3275013 w 2069"/>
              <a:gd name="T53" fmla="*/ 333375 h 2165"/>
              <a:gd name="T54" fmla="*/ 3160712 w 2069"/>
              <a:gd name="T55" fmla="*/ 635000 h 2165"/>
              <a:gd name="T56" fmla="*/ 3130550 w 2069"/>
              <a:gd name="T57" fmla="*/ 679450 h 2165"/>
              <a:gd name="T58" fmla="*/ 3044825 w 2069"/>
              <a:gd name="T59" fmla="*/ 736600 h 2165"/>
              <a:gd name="T60" fmla="*/ 2798762 w 2069"/>
              <a:gd name="T61" fmla="*/ 923925 h 2165"/>
              <a:gd name="T62" fmla="*/ 2568575 w 2069"/>
              <a:gd name="T63" fmla="*/ 1096963 h 2165"/>
              <a:gd name="T64" fmla="*/ 2279650 w 2069"/>
              <a:gd name="T65" fmla="*/ 1371600 h 2165"/>
              <a:gd name="T66" fmla="*/ 2135188 w 2069"/>
              <a:gd name="T67" fmla="*/ 1530350 h 2165"/>
              <a:gd name="T68" fmla="*/ 2035175 w 2069"/>
              <a:gd name="T69" fmla="*/ 1660525 h 2165"/>
              <a:gd name="T70" fmla="*/ 1962150 w 2069"/>
              <a:gd name="T71" fmla="*/ 1731963 h 2165"/>
              <a:gd name="T72" fmla="*/ 1846263 w 2069"/>
              <a:gd name="T73" fmla="*/ 1890713 h 2165"/>
              <a:gd name="T74" fmla="*/ 1644650 w 2069"/>
              <a:gd name="T75" fmla="*/ 2179638 h 2165"/>
              <a:gd name="T76" fmla="*/ 1558925 w 2069"/>
              <a:gd name="T77" fmla="*/ 2295525 h 2165"/>
              <a:gd name="T78" fmla="*/ 1528762 w 2069"/>
              <a:gd name="T79" fmla="*/ 2338388 h 2165"/>
              <a:gd name="T80" fmla="*/ 1443037 w 2069"/>
              <a:gd name="T81" fmla="*/ 2525713 h 2165"/>
              <a:gd name="T82" fmla="*/ 1154113 w 2069"/>
              <a:gd name="T83" fmla="*/ 2987675 h 2165"/>
              <a:gd name="T84" fmla="*/ 1068388 w 2069"/>
              <a:gd name="T85" fmla="*/ 3117850 h 2165"/>
              <a:gd name="T86" fmla="*/ 879475 w 2069"/>
              <a:gd name="T87" fmla="*/ 3349626 h 2165"/>
              <a:gd name="T88" fmla="*/ 836613 w 2069"/>
              <a:gd name="T89" fmla="*/ 3378201 h 2165"/>
              <a:gd name="T90" fmla="*/ 720725 w 2069"/>
              <a:gd name="T91" fmla="*/ 3406776 h 2165"/>
              <a:gd name="T92" fmla="*/ 388937 w 2069"/>
              <a:gd name="T93" fmla="*/ 3392488 h 2165"/>
              <a:gd name="T94" fmla="*/ 303212 w 2069"/>
              <a:gd name="T95" fmla="*/ 3378201 h 2165"/>
              <a:gd name="T96" fmla="*/ 85725 w 2069"/>
              <a:gd name="T97" fmla="*/ 3349626 h 216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069"/>
              <a:gd name="T148" fmla="*/ 0 h 2165"/>
              <a:gd name="T149" fmla="*/ 2069 w 2069"/>
              <a:gd name="T150" fmla="*/ 2165 h 216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069" h="2165">
                <a:moveTo>
                  <a:pt x="54" y="2110"/>
                </a:moveTo>
                <a:cubicBezTo>
                  <a:pt x="9" y="2095"/>
                  <a:pt x="30" y="2110"/>
                  <a:pt x="9" y="2046"/>
                </a:cubicBezTo>
                <a:cubicBezTo>
                  <a:pt x="6" y="2037"/>
                  <a:pt x="0" y="2019"/>
                  <a:pt x="0" y="2019"/>
                </a:cubicBezTo>
                <a:cubicBezTo>
                  <a:pt x="11" y="1906"/>
                  <a:pt x="46" y="1808"/>
                  <a:pt x="82" y="1701"/>
                </a:cubicBezTo>
                <a:cubicBezTo>
                  <a:pt x="89" y="1680"/>
                  <a:pt x="111" y="1667"/>
                  <a:pt x="118" y="1646"/>
                </a:cubicBezTo>
                <a:cubicBezTo>
                  <a:pt x="127" y="1620"/>
                  <a:pt x="140" y="1587"/>
                  <a:pt x="154" y="1564"/>
                </a:cubicBezTo>
                <a:cubicBezTo>
                  <a:pt x="183" y="1518"/>
                  <a:pt x="224" y="1475"/>
                  <a:pt x="254" y="1428"/>
                </a:cubicBezTo>
                <a:cubicBezTo>
                  <a:pt x="293" y="1367"/>
                  <a:pt x="328" y="1304"/>
                  <a:pt x="373" y="1246"/>
                </a:cubicBezTo>
                <a:cubicBezTo>
                  <a:pt x="396" y="1176"/>
                  <a:pt x="362" y="1261"/>
                  <a:pt x="409" y="1201"/>
                </a:cubicBezTo>
                <a:cubicBezTo>
                  <a:pt x="415" y="1193"/>
                  <a:pt x="413" y="1181"/>
                  <a:pt x="418" y="1173"/>
                </a:cubicBezTo>
                <a:cubicBezTo>
                  <a:pt x="459" y="1107"/>
                  <a:pt x="444" y="1151"/>
                  <a:pt x="473" y="1101"/>
                </a:cubicBezTo>
                <a:cubicBezTo>
                  <a:pt x="480" y="1089"/>
                  <a:pt x="483" y="1075"/>
                  <a:pt x="491" y="1064"/>
                </a:cubicBezTo>
                <a:cubicBezTo>
                  <a:pt x="511" y="1035"/>
                  <a:pt x="542" y="1010"/>
                  <a:pt x="564" y="982"/>
                </a:cubicBezTo>
                <a:cubicBezTo>
                  <a:pt x="597" y="941"/>
                  <a:pt x="632" y="897"/>
                  <a:pt x="664" y="855"/>
                </a:cubicBezTo>
                <a:cubicBezTo>
                  <a:pt x="717" y="785"/>
                  <a:pt x="745" y="719"/>
                  <a:pt x="809" y="655"/>
                </a:cubicBezTo>
                <a:cubicBezTo>
                  <a:pt x="821" y="619"/>
                  <a:pt x="842" y="620"/>
                  <a:pt x="863" y="591"/>
                </a:cubicBezTo>
                <a:cubicBezTo>
                  <a:pt x="910" y="525"/>
                  <a:pt x="961" y="465"/>
                  <a:pt x="1009" y="400"/>
                </a:cubicBezTo>
                <a:cubicBezTo>
                  <a:pt x="1032" y="369"/>
                  <a:pt x="1045" y="340"/>
                  <a:pt x="1082" y="328"/>
                </a:cubicBezTo>
                <a:cubicBezTo>
                  <a:pt x="1098" y="311"/>
                  <a:pt x="1121" y="300"/>
                  <a:pt x="1136" y="282"/>
                </a:cubicBezTo>
                <a:cubicBezTo>
                  <a:pt x="1176" y="236"/>
                  <a:pt x="1146" y="246"/>
                  <a:pt x="1182" y="219"/>
                </a:cubicBezTo>
                <a:cubicBezTo>
                  <a:pt x="1235" y="179"/>
                  <a:pt x="1291" y="139"/>
                  <a:pt x="1345" y="100"/>
                </a:cubicBezTo>
                <a:cubicBezTo>
                  <a:pt x="1368" y="84"/>
                  <a:pt x="1385" y="60"/>
                  <a:pt x="1409" y="46"/>
                </a:cubicBezTo>
                <a:cubicBezTo>
                  <a:pt x="1465" y="14"/>
                  <a:pt x="1614" y="15"/>
                  <a:pt x="1682" y="0"/>
                </a:cubicBezTo>
                <a:cubicBezTo>
                  <a:pt x="1764" y="3"/>
                  <a:pt x="1846" y="2"/>
                  <a:pt x="1927" y="10"/>
                </a:cubicBezTo>
                <a:cubicBezTo>
                  <a:pt x="1946" y="12"/>
                  <a:pt x="1982" y="28"/>
                  <a:pt x="1982" y="28"/>
                </a:cubicBezTo>
                <a:cubicBezTo>
                  <a:pt x="2005" y="63"/>
                  <a:pt x="2034" y="96"/>
                  <a:pt x="2045" y="137"/>
                </a:cubicBezTo>
                <a:cubicBezTo>
                  <a:pt x="2052" y="161"/>
                  <a:pt x="2063" y="210"/>
                  <a:pt x="2063" y="210"/>
                </a:cubicBezTo>
                <a:cubicBezTo>
                  <a:pt x="2053" y="332"/>
                  <a:pt x="2069" y="322"/>
                  <a:pt x="1991" y="400"/>
                </a:cubicBezTo>
                <a:cubicBezTo>
                  <a:pt x="1983" y="408"/>
                  <a:pt x="1980" y="421"/>
                  <a:pt x="1972" y="428"/>
                </a:cubicBezTo>
                <a:cubicBezTo>
                  <a:pt x="1956" y="442"/>
                  <a:pt x="1918" y="464"/>
                  <a:pt x="1918" y="464"/>
                </a:cubicBezTo>
                <a:cubicBezTo>
                  <a:pt x="1898" y="494"/>
                  <a:pt x="1804" y="569"/>
                  <a:pt x="1763" y="582"/>
                </a:cubicBezTo>
                <a:cubicBezTo>
                  <a:pt x="1721" y="626"/>
                  <a:pt x="1661" y="648"/>
                  <a:pt x="1618" y="691"/>
                </a:cubicBezTo>
                <a:cubicBezTo>
                  <a:pt x="1557" y="752"/>
                  <a:pt x="1507" y="816"/>
                  <a:pt x="1436" y="864"/>
                </a:cubicBezTo>
                <a:cubicBezTo>
                  <a:pt x="1411" y="902"/>
                  <a:pt x="1370" y="927"/>
                  <a:pt x="1345" y="964"/>
                </a:cubicBezTo>
                <a:cubicBezTo>
                  <a:pt x="1327" y="992"/>
                  <a:pt x="1304" y="1021"/>
                  <a:pt x="1282" y="1046"/>
                </a:cubicBezTo>
                <a:cubicBezTo>
                  <a:pt x="1268" y="1062"/>
                  <a:pt x="1248" y="1073"/>
                  <a:pt x="1236" y="1091"/>
                </a:cubicBezTo>
                <a:cubicBezTo>
                  <a:pt x="1212" y="1127"/>
                  <a:pt x="1194" y="1162"/>
                  <a:pt x="1163" y="1191"/>
                </a:cubicBezTo>
                <a:cubicBezTo>
                  <a:pt x="1131" y="1258"/>
                  <a:pt x="1080" y="1313"/>
                  <a:pt x="1036" y="1373"/>
                </a:cubicBezTo>
                <a:cubicBezTo>
                  <a:pt x="1018" y="1397"/>
                  <a:pt x="1000" y="1422"/>
                  <a:pt x="982" y="1446"/>
                </a:cubicBezTo>
                <a:cubicBezTo>
                  <a:pt x="976" y="1455"/>
                  <a:pt x="963" y="1473"/>
                  <a:pt x="963" y="1473"/>
                </a:cubicBezTo>
                <a:cubicBezTo>
                  <a:pt x="950" y="1514"/>
                  <a:pt x="933" y="1555"/>
                  <a:pt x="909" y="1591"/>
                </a:cubicBezTo>
                <a:cubicBezTo>
                  <a:pt x="879" y="1685"/>
                  <a:pt x="781" y="1799"/>
                  <a:pt x="727" y="1882"/>
                </a:cubicBezTo>
                <a:cubicBezTo>
                  <a:pt x="706" y="1914"/>
                  <a:pt x="701" y="1936"/>
                  <a:pt x="673" y="1964"/>
                </a:cubicBezTo>
                <a:cubicBezTo>
                  <a:pt x="656" y="2017"/>
                  <a:pt x="599" y="2080"/>
                  <a:pt x="554" y="2110"/>
                </a:cubicBezTo>
                <a:cubicBezTo>
                  <a:pt x="545" y="2116"/>
                  <a:pt x="537" y="2124"/>
                  <a:pt x="527" y="2128"/>
                </a:cubicBezTo>
                <a:cubicBezTo>
                  <a:pt x="503" y="2136"/>
                  <a:pt x="454" y="2146"/>
                  <a:pt x="454" y="2146"/>
                </a:cubicBezTo>
                <a:cubicBezTo>
                  <a:pt x="384" y="2143"/>
                  <a:pt x="315" y="2142"/>
                  <a:pt x="245" y="2137"/>
                </a:cubicBezTo>
                <a:cubicBezTo>
                  <a:pt x="227" y="2136"/>
                  <a:pt x="209" y="2130"/>
                  <a:pt x="191" y="2128"/>
                </a:cubicBezTo>
                <a:cubicBezTo>
                  <a:pt x="51" y="2115"/>
                  <a:pt x="54" y="2165"/>
                  <a:pt x="54" y="2110"/>
                </a:cubicBezTo>
                <a:close/>
              </a:path>
            </a:pathLst>
          </a:custGeom>
          <a:solidFill>
            <a:srgbClr val="66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Freeform 5"/>
          <p:cNvSpPr>
            <a:spLocks/>
          </p:cNvSpPr>
          <p:nvPr/>
        </p:nvSpPr>
        <p:spPr bwMode="auto">
          <a:xfrm>
            <a:off x="5289550" y="3248025"/>
            <a:ext cx="1933575" cy="2438400"/>
          </a:xfrm>
          <a:custGeom>
            <a:avLst/>
            <a:gdLst>
              <a:gd name="T0" fmla="*/ 57150 w 1218"/>
              <a:gd name="T1" fmla="*/ 2038350 h 1536"/>
              <a:gd name="T2" fmla="*/ 76200 w 1218"/>
              <a:gd name="T3" fmla="*/ 1981200 h 1536"/>
              <a:gd name="T4" fmla="*/ 85725 w 1218"/>
              <a:gd name="T5" fmla="*/ 1952625 h 1536"/>
              <a:gd name="T6" fmla="*/ 95250 w 1218"/>
              <a:gd name="T7" fmla="*/ 1876425 h 1536"/>
              <a:gd name="T8" fmla="*/ 123825 w 1218"/>
              <a:gd name="T9" fmla="*/ 1857375 h 1536"/>
              <a:gd name="T10" fmla="*/ 142875 w 1218"/>
              <a:gd name="T11" fmla="*/ 1790700 h 1536"/>
              <a:gd name="T12" fmla="*/ 219075 w 1218"/>
              <a:gd name="T13" fmla="*/ 1676400 h 1536"/>
              <a:gd name="T14" fmla="*/ 323850 w 1218"/>
              <a:gd name="T15" fmla="*/ 1504950 h 1536"/>
              <a:gd name="T16" fmla="*/ 361950 w 1218"/>
              <a:gd name="T17" fmla="*/ 1457325 h 1536"/>
              <a:gd name="T18" fmla="*/ 390525 w 1218"/>
              <a:gd name="T19" fmla="*/ 1400175 h 1536"/>
              <a:gd name="T20" fmla="*/ 438150 w 1218"/>
              <a:gd name="T21" fmla="*/ 1343025 h 1536"/>
              <a:gd name="T22" fmla="*/ 476250 w 1218"/>
              <a:gd name="T23" fmla="*/ 1304925 h 1536"/>
              <a:gd name="T24" fmla="*/ 561975 w 1218"/>
              <a:gd name="T25" fmla="*/ 1200150 h 1536"/>
              <a:gd name="T26" fmla="*/ 762000 w 1218"/>
              <a:gd name="T27" fmla="*/ 933450 h 1536"/>
              <a:gd name="T28" fmla="*/ 866775 w 1218"/>
              <a:gd name="T29" fmla="*/ 819150 h 1536"/>
              <a:gd name="T30" fmla="*/ 904875 w 1218"/>
              <a:gd name="T31" fmla="*/ 762000 h 1536"/>
              <a:gd name="T32" fmla="*/ 962025 w 1218"/>
              <a:gd name="T33" fmla="*/ 714375 h 1536"/>
              <a:gd name="T34" fmla="*/ 1095375 w 1218"/>
              <a:gd name="T35" fmla="*/ 571500 h 1536"/>
              <a:gd name="T36" fmla="*/ 1238250 w 1218"/>
              <a:gd name="T37" fmla="*/ 438150 h 1536"/>
              <a:gd name="T38" fmla="*/ 1314450 w 1218"/>
              <a:gd name="T39" fmla="*/ 361950 h 1536"/>
              <a:gd name="T40" fmla="*/ 1400175 w 1218"/>
              <a:gd name="T41" fmla="*/ 285750 h 1536"/>
              <a:gd name="T42" fmla="*/ 1485900 w 1218"/>
              <a:gd name="T43" fmla="*/ 209550 h 1536"/>
              <a:gd name="T44" fmla="*/ 1857375 w 1218"/>
              <a:gd name="T45" fmla="*/ 0 h 1536"/>
              <a:gd name="T46" fmla="*/ 1914525 w 1218"/>
              <a:gd name="T47" fmla="*/ 47625 h 1536"/>
              <a:gd name="T48" fmla="*/ 1933575 w 1218"/>
              <a:gd name="T49" fmla="*/ 104775 h 1536"/>
              <a:gd name="T50" fmla="*/ 1914525 w 1218"/>
              <a:gd name="T51" fmla="*/ 238125 h 1536"/>
              <a:gd name="T52" fmla="*/ 1828800 w 1218"/>
              <a:gd name="T53" fmla="*/ 400050 h 1536"/>
              <a:gd name="T54" fmla="*/ 1733550 w 1218"/>
              <a:gd name="T55" fmla="*/ 571500 h 1536"/>
              <a:gd name="T56" fmla="*/ 1600200 w 1218"/>
              <a:gd name="T57" fmla="*/ 800100 h 1536"/>
              <a:gd name="T58" fmla="*/ 1428750 w 1218"/>
              <a:gd name="T59" fmla="*/ 1114425 h 1536"/>
              <a:gd name="T60" fmla="*/ 1352550 w 1218"/>
              <a:gd name="T61" fmla="*/ 1295400 h 1536"/>
              <a:gd name="T62" fmla="*/ 1266825 w 1218"/>
              <a:gd name="T63" fmla="*/ 1438275 h 1536"/>
              <a:gd name="T64" fmla="*/ 1181100 w 1218"/>
              <a:gd name="T65" fmla="*/ 1562100 h 1536"/>
              <a:gd name="T66" fmla="*/ 1114425 w 1218"/>
              <a:gd name="T67" fmla="*/ 1704975 h 1536"/>
              <a:gd name="T68" fmla="*/ 1066800 w 1218"/>
              <a:gd name="T69" fmla="*/ 1771650 h 1536"/>
              <a:gd name="T70" fmla="*/ 952500 w 1218"/>
              <a:gd name="T71" fmla="*/ 1990725 h 1536"/>
              <a:gd name="T72" fmla="*/ 895350 w 1218"/>
              <a:gd name="T73" fmla="*/ 2076450 h 1536"/>
              <a:gd name="T74" fmla="*/ 809625 w 1218"/>
              <a:gd name="T75" fmla="*/ 2181225 h 1536"/>
              <a:gd name="T76" fmla="*/ 771525 w 1218"/>
              <a:gd name="T77" fmla="*/ 2228850 h 1536"/>
              <a:gd name="T78" fmla="*/ 723900 w 1218"/>
              <a:gd name="T79" fmla="*/ 2314575 h 1536"/>
              <a:gd name="T80" fmla="*/ 638175 w 1218"/>
              <a:gd name="T81" fmla="*/ 2381250 h 1536"/>
              <a:gd name="T82" fmla="*/ 476250 w 1218"/>
              <a:gd name="T83" fmla="*/ 2438400 h 1536"/>
              <a:gd name="T84" fmla="*/ 66675 w 1218"/>
              <a:gd name="T85" fmla="*/ 2409825 h 1536"/>
              <a:gd name="T86" fmla="*/ 0 w 1218"/>
              <a:gd name="T87" fmla="*/ 2343150 h 1536"/>
              <a:gd name="T88" fmla="*/ 9525 w 1218"/>
              <a:gd name="T89" fmla="*/ 2209800 h 1536"/>
              <a:gd name="T90" fmla="*/ 28575 w 1218"/>
              <a:gd name="T91" fmla="*/ 2181225 h 1536"/>
              <a:gd name="T92" fmla="*/ 57150 w 1218"/>
              <a:gd name="T93" fmla="*/ 2038350 h 1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218"/>
              <a:gd name="T142" fmla="*/ 0 h 1536"/>
              <a:gd name="T143" fmla="*/ 1218 w 1218"/>
              <a:gd name="T144" fmla="*/ 1536 h 1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218" h="1536">
                <a:moveTo>
                  <a:pt x="36" y="1284"/>
                </a:moveTo>
                <a:cubicBezTo>
                  <a:pt x="40" y="1272"/>
                  <a:pt x="44" y="1260"/>
                  <a:pt x="48" y="1248"/>
                </a:cubicBezTo>
                <a:cubicBezTo>
                  <a:pt x="50" y="1242"/>
                  <a:pt x="54" y="1230"/>
                  <a:pt x="54" y="1230"/>
                </a:cubicBezTo>
                <a:cubicBezTo>
                  <a:pt x="56" y="1214"/>
                  <a:pt x="54" y="1197"/>
                  <a:pt x="60" y="1182"/>
                </a:cubicBezTo>
                <a:cubicBezTo>
                  <a:pt x="63" y="1175"/>
                  <a:pt x="74" y="1176"/>
                  <a:pt x="78" y="1170"/>
                </a:cubicBezTo>
                <a:cubicBezTo>
                  <a:pt x="86" y="1158"/>
                  <a:pt x="83" y="1141"/>
                  <a:pt x="90" y="1128"/>
                </a:cubicBezTo>
                <a:cubicBezTo>
                  <a:pt x="101" y="1108"/>
                  <a:pt x="130" y="1079"/>
                  <a:pt x="138" y="1056"/>
                </a:cubicBezTo>
                <a:cubicBezTo>
                  <a:pt x="146" y="1031"/>
                  <a:pt x="183" y="962"/>
                  <a:pt x="204" y="948"/>
                </a:cubicBezTo>
                <a:cubicBezTo>
                  <a:pt x="216" y="913"/>
                  <a:pt x="201" y="945"/>
                  <a:pt x="228" y="918"/>
                </a:cubicBezTo>
                <a:cubicBezTo>
                  <a:pt x="245" y="901"/>
                  <a:pt x="236" y="902"/>
                  <a:pt x="246" y="882"/>
                </a:cubicBezTo>
                <a:cubicBezTo>
                  <a:pt x="254" y="865"/>
                  <a:pt x="263" y="859"/>
                  <a:pt x="276" y="846"/>
                </a:cubicBezTo>
                <a:cubicBezTo>
                  <a:pt x="292" y="798"/>
                  <a:pt x="268" y="854"/>
                  <a:pt x="300" y="822"/>
                </a:cubicBezTo>
                <a:cubicBezTo>
                  <a:pt x="325" y="797"/>
                  <a:pt x="326" y="775"/>
                  <a:pt x="354" y="756"/>
                </a:cubicBezTo>
                <a:cubicBezTo>
                  <a:pt x="389" y="703"/>
                  <a:pt x="427" y="623"/>
                  <a:pt x="480" y="588"/>
                </a:cubicBezTo>
                <a:cubicBezTo>
                  <a:pt x="499" y="559"/>
                  <a:pt x="524" y="541"/>
                  <a:pt x="546" y="516"/>
                </a:cubicBezTo>
                <a:cubicBezTo>
                  <a:pt x="556" y="505"/>
                  <a:pt x="562" y="492"/>
                  <a:pt x="570" y="480"/>
                </a:cubicBezTo>
                <a:cubicBezTo>
                  <a:pt x="579" y="467"/>
                  <a:pt x="596" y="462"/>
                  <a:pt x="606" y="450"/>
                </a:cubicBezTo>
                <a:cubicBezTo>
                  <a:pt x="632" y="418"/>
                  <a:pt x="663" y="391"/>
                  <a:pt x="690" y="360"/>
                </a:cubicBezTo>
                <a:cubicBezTo>
                  <a:pt x="718" y="327"/>
                  <a:pt x="755" y="314"/>
                  <a:pt x="780" y="276"/>
                </a:cubicBezTo>
                <a:cubicBezTo>
                  <a:pt x="794" y="255"/>
                  <a:pt x="811" y="245"/>
                  <a:pt x="828" y="228"/>
                </a:cubicBezTo>
                <a:cubicBezTo>
                  <a:pt x="849" y="207"/>
                  <a:pt x="853" y="190"/>
                  <a:pt x="882" y="180"/>
                </a:cubicBezTo>
                <a:cubicBezTo>
                  <a:pt x="897" y="157"/>
                  <a:pt x="915" y="150"/>
                  <a:pt x="936" y="132"/>
                </a:cubicBezTo>
                <a:cubicBezTo>
                  <a:pt x="1014" y="65"/>
                  <a:pt x="1069" y="25"/>
                  <a:pt x="1170" y="0"/>
                </a:cubicBezTo>
                <a:cubicBezTo>
                  <a:pt x="1191" y="11"/>
                  <a:pt x="1196" y="8"/>
                  <a:pt x="1206" y="30"/>
                </a:cubicBezTo>
                <a:cubicBezTo>
                  <a:pt x="1211" y="42"/>
                  <a:pt x="1218" y="66"/>
                  <a:pt x="1218" y="66"/>
                </a:cubicBezTo>
                <a:cubicBezTo>
                  <a:pt x="1216" y="86"/>
                  <a:pt x="1215" y="126"/>
                  <a:pt x="1206" y="150"/>
                </a:cubicBezTo>
                <a:cubicBezTo>
                  <a:pt x="1193" y="186"/>
                  <a:pt x="1167" y="218"/>
                  <a:pt x="1152" y="252"/>
                </a:cubicBezTo>
                <a:cubicBezTo>
                  <a:pt x="1135" y="290"/>
                  <a:pt x="1121" y="331"/>
                  <a:pt x="1092" y="360"/>
                </a:cubicBezTo>
                <a:cubicBezTo>
                  <a:pt x="1075" y="412"/>
                  <a:pt x="1030" y="454"/>
                  <a:pt x="1008" y="504"/>
                </a:cubicBezTo>
                <a:cubicBezTo>
                  <a:pt x="978" y="572"/>
                  <a:pt x="942" y="640"/>
                  <a:pt x="900" y="702"/>
                </a:cubicBezTo>
                <a:cubicBezTo>
                  <a:pt x="877" y="736"/>
                  <a:pt x="873" y="780"/>
                  <a:pt x="852" y="816"/>
                </a:cubicBezTo>
                <a:cubicBezTo>
                  <a:pt x="834" y="846"/>
                  <a:pt x="815" y="876"/>
                  <a:pt x="798" y="906"/>
                </a:cubicBezTo>
                <a:cubicBezTo>
                  <a:pt x="783" y="932"/>
                  <a:pt x="754" y="955"/>
                  <a:pt x="744" y="984"/>
                </a:cubicBezTo>
                <a:cubicBezTo>
                  <a:pt x="734" y="1014"/>
                  <a:pt x="717" y="1047"/>
                  <a:pt x="702" y="1074"/>
                </a:cubicBezTo>
                <a:cubicBezTo>
                  <a:pt x="691" y="1093"/>
                  <a:pt x="681" y="1097"/>
                  <a:pt x="672" y="1116"/>
                </a:cubicBezTo>
                <a:cubicBezTo>
                  <a:pt x="649" y="1162"/>
                  <a:pt x="625" y="1209"/>
                  <a:pt x="600" y="1254"/>
                </a:cubicBezTo>
                <a:cubicBezTo>
                  <a:pt x="589" y="1273"/>
                  <a:pt x="571" y="1287"/>
                  <a:pt x="564" y="1308"/>
                </a:cubicBezTo>
                <a:cubicBezTo>
                  <a:pt x="555" y="1335"/>
                  <a:pt x="533" y="1359"/>
                  <a:pt x="510" y="1374"/>
                </a:cubicBezTo>
                <a:cubicBezTo>
                  <a:pt x="495" y="1419"/>
                  <a:pt x="517" y="1365"/>
                  <a:pt x="486" y="1404"/>
                </a:cubicBezTo>
                <a:cubicBezTo>
                  <a:pt x="461" y="1435"/>
                  <a:pt x="516" y="1418"/>
                  <a:pt x="456" y="1458"/>
                </a:cubicBezTo>
                <a:cubicBezTo>
                  <a:pt x="437" y="1471"/>
                  <a:pt x="423" y="1490"/>
                  <a:pt x="402" y="1500"/>
                </a:cubicBezTo>
                <a:cubicBezTo>
                  <a:pt x="369" y="1516"/>
                  <a:pt x="336" y="1527"/>
                  <a:pt x="300" y="1536"/>
                </a:cubicBezTo>
                <a:cubicBezTo>
                  <a:pt x="135" y="1531"/>
                  <a:pt x="145" y="1535"/>
                  <a:pt x="42" y="1518"/>
                </a:cubicBezTo>
                <a:cubicBezTo>
                  <a:pt x="13" y="1498"/>
                  <a:pt x="9" y="1512"/>
                  <a:pt x="0" y="1476"/>
                </a:cubicBezTo>
                <a:cubicBezTo>
                  <a:pt x="2" y="1448"/>
                  <a:pt x="1" y="1420"/>
                  <a:pt x="6" y="1392"/>
                </a:cubicBezTo>
                <a:cubicBezTo>
                  <a:pt x="7" y="1385"/>
                  <a:pt x="15" y="1381"/>
                  <a:pt x="18" y="1374"/>
                </a:cubicBezTo>
                <a:cubicBezTo>
                  <a:pt x="24" y="1358"/>
                  <a:pt x="47" y="1295"/>
                  <a:pt x="36" y="1284"/>
                </a:cubicBezTo>
                <a:close/>
              </a:path>
            </a:pathLst>
          </a:cu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5260975" y="4019550"/>
            <a:ext cx="1385888" cy="1657350"/>
          </a:xfrm>
          <a:custGeom>
            <a:avLst/>
            <a:gdLst>
              <a:gd name="T0" fmla="*/ 98425 w 873"/>
              <a:gd name="T1" fmla="*/ 1419225 h 1044"/>
              <a:gd name="T2" fmla="*/ 198438 w 873"/>
              <a:gd name="T3" fmla="*/ 1173162 h 1044"/>
              <a:gd name="T4" fmla="*/ 257175 w 873"/>
              <a:gd name="T5" fmla="*/ 1087437 h 1044"/>
              <a:gd name="T6" fmla="*/ 617538 w 873"/>
              <a:gd name="T7" fmla="*/ 509587 h 1044"/>
              <a:gd name="T8" fmla="*/ 776288 w 873"/>
              <a:gd name="T9" fmla="*/ 350837 h 1044"/>
              <a:gd name="T10" fmla="*/ 963613 w 873"/>
              <a:gd name="T11" fmla="*/ 120650 h 1044"/>
              <a:gd name="T12" fmla="*/ 1050925 w 873"/>
              <a:gd name="T13" fmla="*/ 61912 h 1044"/>
              <a:gd name="T14" fmla="*/ 1295400 w 873"/>
              <a:gd name="T15" fmla="*/ 33337 h 1044"/>
              <a:gd name="T16" fmla="*/ 1093788 w 873"/>
              <a:gd name="T17" fmla="*/ 668337 h 1044"/>
              <a:gd name="T18" fmla="*/ 1020763 w 873"/>
              <a:gd name="T19" fmla="*/ 855662 h 1044"/>
              <a:gd name="T20" fmla="*/ 862013 w 873"/>
              <a:gd name="T21" fmla="*/ 1101725 h 1044"/>
              <a:gd name="T22" fmla="*/ 790575 w 873"/>
              <a:gd name="T23" fmla="*/ 1231900 h 1044"/>
              <a:gd name="T24" fmla="*/ 703263 w 873"/>
              <a:gd name="T25" fmla="*/ 1317625 h 1044"/>
              <a:gd name="T26" fmla="*/ 674688 w 873"/>
              <a:gd name="T27" fmla="*/ 1419225 h 1044"/>
              <a:gd name="T28" fmla="*/ 458788 w 873"/>
              <a:gd name="T29" fmla="*/ 1549400 h 1044"/>
              <a:gd name="T30" fmla="*/ 84138 w 873"/>
              <a:gd name="T31" fmla="*/ 1490662 h 1044"/>
              <a:gd name="T32" fmla="*/ 98425 w 873"/>
              <a:gd name="T33" fmla="*/ 1419225 h 10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873"/>
              <a:gd name="T52" fmla="*/ 0 h 1044"/>
              <a:gd name="T53" fmla="*/ 873 w 873"/>
              <a:gd name="T54" fmla="*/ 1044 h 104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873" h="1044">
                <a:moveTo>
                  <a:pt x="62" y="894"/>
                </a:moveTo>
                <a:cubicBezTo>
                  <a:pt x="73" y="837"/>
                  <a:pt x="107" y="795"/>
                  <a:pt x="125" y="739"/>
                </a:cubicBezTo>
                <a:cubicBezTo>
                  <a:pt x="132" y="718"/>
                  <a:pt x="162" y="685"/>
                  <a:pt x="162" y="685"/>
                </a:cubicBezTo>
                <a:cubicBezTo>
                  <a:pt x="206" y="552"/>
                  <a:pt x="289" y="421"/>
                  <a:pt x="389" y="321"/>
                </a:cubicBezTo>
                <a:cubicBezTo>
                  <a:pt x="424" y="286"/>
                  <a:pt x="448" y="249"/>
                  <a:pt x="489" y="221"/>
                </a:cubicBezTo>
                <a:cubicBezTo>
                  <a:pt x="512" y="153"/>
                  <a:pt x="548" y="116"/>
                  <a:pt x="607" y="76"/>
                </a:cubicBezTo>
                <a:cubicBezTo>
                  <a:pt x="677" y="29"/>
                  <a:pt x="594" y="61"/>
                  <a:pt x="662" y="39"/>
                </a:cubicBezTo>
                <a:cubicBezTo>
                  <a:pt x="720" y="0"/>
                  <a:pt x="732" y="13"/>
                  <a:pt x="816" y="21"/>
                </a:cubicBezTo>
                <a:cubicBezTo>
                  <a:pt x="873" y="193"/>
                  <a:pt x="773" y="295"/>
                  <a:pt x="689" y="421"/>
                </a:cubicBezTo>
                <a:cubicBezTo>
                  <a:pt x="666" y="456"/>
                  <a:pt x="659" y="501"/>
                  <a:pt x="643" y="539"/>
                </a:cubicBezTo>
                <a:cubicBezTo>
                  <a:pt x="619" y="597"/>
                  <a:pt x="579" y="643"/>
                  <a:pt x="543" y="694"/>
                </a:cubicBezTo>
                <a:cubicBezTo>
                  <a:pt x="532" y="727"/>
                  <a:pt x="528" y="746"/>
                  <a:pt x="498" y="776"/>
                </a:cubicBezTo>
                <a:cubicBezTo>
                  <a:pt x="480" y="794"/>
                  <a:pt x="443" y="830"/>
                  <a:pt x="443" y="830"/>
                </a:cubicBezTo>
                <a:cubicBezTo>
                  <a:pt x="442" y="835"/>
                  <a:pt x="431" y="886"/>
                  <a:pt x="425" y="894"/>
                </a:cubicBezTo>
                <a:cubicBezTo>
                  <a:pt x="398" y="934"/>
                  <a:pt x="333" y="961"/>
                  <a:pt x="289" y="976"/>
                </a:cubicBezTo>
                <a:cubicBezTo>
                  <a:pt x="163" y="971"/>
                  <a:pt x="0" y="1044"/>
                  <a:pt x="53" y="939"/>
                </a:cubicBezTo>
                <a:cubicBezTo>
                  <a:pt x="72" y="901"/>
                  <a:pt x="77" y="925"/>
                  <a:pt x="62" y="894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Freeform 7"/>
          <p:cNvSpPr>
            <a:spLocks/>
          </p:cNvSpPr>
          <p:nvPr/>
        </p:nvSpPr>
        <p:spPr bwMode="auto">
          <a:xfrm>
            <a:off x="5511800" y="4699000"/>
            <a:ext cx="614363" cy="822325"/>
          </a:xfrm>
          <a:custGeom>
            <a:avLst/>
            <a:gdLst>
              <a:gd name="T0" fmla="*/ 30163 w 387"/>
              <a:gd name="T1" fmla="*/ 787400 h 518"/>
              <a:gd name="T2" fmla="*/ 80963 w 387"/>
              <a:gd name="T3" fmla="*/ 546100 h 518"/>
              <a:gd name="T4" fmla="*/ 195263 w 387"/>
              <a:gd name="T5" fmla="*/ 355600 h 518"/>
              <a:gd name="T6" fmla="*/ 271463 w 387"/>
              <a:gd name="T7" fmla="*/ 279400 h 518"/>
              <a:gd name="T8" fmla="*/ 550863 w 387"/>
              <a:gd name="T9" fmla="*/ 0 h 518"/>
              <a:gd name="T10" fmla="*/ 588963 w 387"/>
              <a:gd name="T11" fmla="*/ 12700 h 518"/>
              <a:gd name="T12" fmla="*/ 614363 w 387"/>
              <a:gd name="T13" fmla="*/ 88900 h 518"/>
              <a:gd name="T14" fmla="*/ 601663 w 387"/>
              <a:gd name="T15" fmla="*/ 203200 h 518"/>
              <a:gd name="T16" fmla="*/ 525463 w 387"/>
              <a:gd name="T17" fmla="*/ 317500 h 518"/>
              <a:gd name="T18" fmla="*/ 461963 w 387"/>
              <a:gd name="T19" fmla="*/ 431800 h 518"/>
              <a:gd name="T20" fmla="*/ 449263 w 387"/>
              <a:gd name="T21" fmla="*/ 469900 h 518"/>
              <a:gd name="T22" fmla="*/ 322263 w 387"/>
              <a:gd name="T23" fmla="*/ 660400 h 518"/>
              <a:gd name="T24" fmla="*/ 271463 w 387"/>
              <a:gd name="T25" fmla="*/ 723900 h 518"/>
              <a:gd name="T26" fmla="*/ 246063 w 387"/>
              <a:gd name="T27" fmla="*/ 762000 h 518"/>
              <a:gd name="T28" fmla="*/ 30163 w 387"/>
              <a:gd name="T29" fmla="*/ 787400 h 5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7"/>
              <a:gd name="T46" fmla="*/ 0 h 518"/>
              <a:gd name="T47" fmla="*/ 387 w 387"/>
              <a:gd name="T48" fmla="*/ 518 h 5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7" h="518">
                <a:moveTo>
                  <a:pt x="19" y="496"/>
                </a:moveTo>
                <a:cubicBezTo>
                  <a:pt x="0" y="439"/>
                  <a:pt x="33" y="397"/>
                  <a:pt x="51" y="344"/>
                </a:cubicBezTo>
                <a:cubicBezTo>
                  <a:pt x="65" y="303"/>
                  <a:pt x="92" y="255"/>
                  <a:pt x="123" y="224"/>
                </a:cubicBezTo>
                <a:cubicBezTo>
                  <a:pt x="139" y="208"/>
                  <a:pt x="158" y="195"/>
                  <a:pt x="171" y="176"/>
                </a:cubicBezTo>
                <a:cubicBezTo>
                  <a:pt x="221" y="101"/>
                  <a:pt x="256" y="30"/>
                  <a:pt x="347" y="0"/>
                </a:cubicBezTo>
                <a:cubicBezTo>
                  <a:pt x="355" y="3"/>
                  <a:pt x="366" y="1"/>
                  <a:pt x="371" y="8"/>
                </a:cubicBezTo>
                <a:cubicBezTo>
                  <a:pt x="381" y="22"/>
                  <a:pt x="387" y="56"/>
                  <a:pt x="387" y="56"/>
                </a:cubicBezTo>
                <a:cubicBezTo>
                  <a:pt x="384" y="80"/>
                  <a:pt x="387" y="105"/>
                  <a:pt x="379" y="128"/>
                </a:cubicBezTo>
                <a:cubicBezTo>
                  <a:pt x="370" y="155"/>
                  <a:pt x="340" y="173"/>
                  <a:pt x="331" y="200"/>
                </a:cubicBezTo>
                <a:cubicBezTo>
                  <a:pt x="317" y="242"/>
                  <a:pt x="328" y="217"/>
                  <a:pt x="291" y="272"/>
                </a:cubicBezTo>
                <a:cubicBezTo>
                  <a:pt x="286" y="279"/>
                  <a:pt x="287" y="289"/>
                  <a:pt x="283" y="296"/>
                </a:cubicBezTo>
                <a:cubicBezTo>
                  <a:pt x="264" y="331"/>
                  <a:pt x="231" y="388"/>
                  <a:pt x="203" y="416"/>
                </a:cubicBezTo>
                <a:cubicBezTo>
                  <a:pt x="187" y="463"/>
                  <a:pt x="207" y="420"/>
                  <a:pt x="171" y="456"/>
                </a:cubicBezTo>
                <a:cubicBezTo>
                  <a:pt x="164" y="463"/>
                  <a:pt x="162" y="473"/>
                  <a:pt x="155" y="480"/>
                </a:cubicBezTo>
                <a:cubicBezTo>
                  <a:pt x="117" y="518"/>
                  <a:pt x="67" y="500"/>
                  <a:pt x="19" y="496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flipH="1">
            <a:off x="1028700" y="2349500"/>
            <a:ext cx="3284538" cy="3436938"/>
            <a:chOff x="2318" y="1436"/>
            <a:chExt cx="2069" cy="2165"/>
          </a:xfrm>
        </p:grpSpPr>
        <p:sp>
          <p:nvSpPr>
            <p:cNvPr id="11322" name="Freeform 9"/>
            <p:cNvSpPr>
              <a:spLocks/>
            </p:cNvSpPr>
            <p:nvPr/>
          </p:nvSpPr>
          <p:spPr bwMode="auto">
            <a:xfrm>
              <a:off x="2318" y="1436"/>
              <a:ext cx="2069" cy="2165"/>
            </a:xfrm>
            <a:custGeom>
              <a:avLst/>
              <a:gdLst>
                <a:gd name="T0" fmla="*/ 54 w 2069"/>
                <a:gd name="T1" fmla="*/ 2110 h 2165"/>
                <a:gd name="T2" fmla="*/ 9 w 2069"/>
                <a:gd name="T3" fmla="*/ 2046 h 2165"/>
                <a:gd name="T4" fmla="*/ 0 w 2069"/>
                <a:gd name="T5" fmla="*/ 2019 h 2165"/>
                <a:gd name="T6" fmla="*/ 82 w 2069"/>
                <a:gd name="T7" fmla="*/ 1701 h 2165"/>
                <a:gd name="T8" fmla="*/ 118 w 2069"/>
                <a:gd name="T9" fmla="*/ 1646 h 2165"/>
                <a:gd name="T10" fmla="*/ 154 w 2069"/>
                <a:gd name="T11" fmla="*/ 1564 h 2165"/>
                <a:gd name="T12" fmla="*/ 254 w 2069"/>
                <a:gd name="T13" fmla="*/ 1428 h 2165"/>
                <a:gd name="T14" fmla="*/ 373 w 2069"/>
                <a:gd name="T15" fmla="*/ 1246 h 2165"/>
                <a:gd name="T16" fmla="*/ 409 w 2069"/>
                <a:gd name="T17" fmla="*/ 1201 h 2165"/>
                <a:gd name="T18" fmla="*/ 418 w 2069"/>
                <a:gd name="T19" fmla="*/ 1173 h 2165"/>
                <a:gd name="T20" fmla="*/ 473 w 2069"/>
                <a:gd name="T21" fmla="*/ 1101 h 2165"/>
                <a:gd name="T22" fmla="*/ 491 w 2069"/>
                <a:gd name="T23" fmla="*/ 1064 h 2165"/>
                <a:gd name="T24" fmla="*/ 564 w 2069"/>
                <a:gd name="T25" fmla="*/ 982 h 2165"/>
                <a:gd name="T26" fmla="*/ 664 w 2069"/>
                <a:gd name="T27" fmla="*/ 855 h 2165"/>
                <a:gd name="T28" fmla="*/ 809 w 2069"/>
                <a:gd name="T29" fmla="*/ 655 h 2165"/>
                <a:gd name="T30" fmla="*/ 863 w 2069"/>
                <a:gd name="T31" fmla="*/ 591 h 2165"/>
                <a:gd name="T32" fmla="*/ 1009 w 2069"/>
                <a:gd name="T33" fmla="*/ 400 h 2165"/>
                <a:gd name="T34" fmla="*/ 1082 w 2069"/>
                <a:gd name="T35" fmla="*/ 328 h 2165"/>
                <a:gd name="T36" fmla="*/ 1136 w 2069"/>
                <a:gd name="T37" fmla="*/ 282 h 2165"/>
                <a:gd name="T38" fmla="*/ 1182 w 2069"/>
                <a:gd name="T39" fmla="*/ 219 h 2165"/>
                <a:gd name="T40" fmla="*/ 1345 w 2069"/>
                <a:gd name="T41" fmla="*/ 100 h 2165"/>
                <a:gd name="T42" fmla="*/ 1409 w 2069"/>
                <a:gd name="T43" fmla="*/ 46 h 2165"/>
                <a:gd name="T44" fmla="*/ 1682 w 2069"/>
                <a:gd name="T45" fmla="*/ 0 h 2165"/>
                <a:gd name="T46" fmla="*/ 1927 w 2069"/>
                <a:gd name="T47" fmla="*/ 10 h 2165"/>
                <a:gd name="T48" fmla="*/ 1982 w 2069"/>
                <a:gd name="T49" fmla="*/ 28 h 2165"/>
                <a:gd name="T50" fmla="*/ 2045 w 2069"/>
                <a:gd name="T51" fmla="*/ 137 h 2165"/>
                <a:gd name="T52" fmla="*/ 2063 w 2069"/>
                <a:gd name="T53" fmla="*/ 210 h 2165"/>
                <a:gd name="T54" fmla="*/ 1991 w 2069"/>
                <a:gd name="T55" fmla="*/ 400 h 2165"/>
                <a:gd name="T56" fmla="*/ 1972 w 2069"/>
                <a:gd name="T57" fmla="*/ 428 h 2165"/>
                <a:gd name="T58" fmla="*/ 1918 w 2069"/>
                <a:gd name="T59" fmla="*/ 464 h 2165"/>
                <a:gd name="T60" fmla="*/ 1763 w 2069"/>
                <a:gd name="T61" fmla="*/ 582 h 2165"/>
                <a:gd name="T62" fmla="*/ 1618 w 2069"/>
                <a:gd name="T63" fmla="*/ 691 h 2165"/>
                <a:gd name="T64" fmla="*/ 1436 w 2069"/>
                <a:gd name="T65" fmla="*/ 864 h 2165"/>
                <a:gd name="T66" fmla="*/ 1345 w 2069"/>
                <a:gd name="T67" fmla="*/ 964 h 2165"/>
                <a:gd name="T68" fmla="*/ 1282 w 2069"/>
                <a:gd name="T69" fmla="*/ 1046 h 2165"/>
                <a:gd name="T70" fmla="*/ 1236 w 2069"/>
                <a:gd name="T71" fmla="*/ 1091 h 2165"/>
                <a:gd name="T72" fmla="*/ 1163 w 2069"/>
                <a:gd name="T73" fmla="*/ 1191 h 2165"/>
                <a:gd name="T74" fmla="*/ 1036 w 2069"/>
                <a:gd name="T75" fmla="*/ 1373 h 2165"/>
                <a:gd name="T76" fmla="*/ 982 w 2069"/>
                <a:gd name="T77" fmla="*/ 1446 h 2165"/>
                <a:gd name="T78" fmla="*/ 963 w 2069"/>
                <a:gd name="T79" fmla="*/ 1473 h 2165"/>
                <a:gd name="T80" fmla="*/ 909 w 2069"/>
                <a:gd name="T81" fmla="*/ 1591 h 2165"/>
                <a:gd name="T82" fmla="*/ 727 w 2069"/>
                <a:gd name="T83" fmla="*/ 1882 h 2165"/>
                <a:gd name="T84" fmla="*/ 673 w 2069"/>
                <a:gd name="T85" fmla="*/ 1964 h 2165"/>
                <a:gd name="T86" fmla="*/ 554 w 2069"/>
                <a:gd name="T87" fmla="*/ 2110 h 2165"/>
                <a:gd name="T88" fmla="*/ 527 w 2069"/>
                <a:gd name="T89" fmla="*/ 2128 h 2165"/>
                <a:gd name="T90" fmla="*/ 454 w 2069"/>
                <a:gd name="T91" fmla="*/ 2146 h 2165"/>
                <a:gd name="T92" fmla="*/ 245 w 2069"/>
                <a:gd name="T93" fmla="*/ 2137 h 2165"/>
                <a:gd name="T94" fmla="*/ 191 w 2069"/>
                <a:gd name="T95" fmla="*/ 2128 h 2165"/>
                <a:gd name="T96" fmla="*/ 54 w 2069"/>
                <a:gd name="T97" fmla="*/ 2110 h 2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9"/>
                <a:gd name="T148" fmla="*/ 0 h 2165"/>
                <a:gd name="T149" fmla="*/ 2069 w 2069"/>
                <a:gd name="T150" fmla="*/ 2165 h 2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9" h="2165">
                  <a:moveTo>
                    <a:pt x="54" y="2110"/>
                  </a:moveTo>
                  <a:cubicBezTo>
                    <a:pt x="9" y="2095"/>
                    <a:pt x="30" y="2110"/>
                    <a:pt x="9" y="2046"/>
                  </a:cubicBezTo>
                  <a:cubicBezTo>
                    <a:pt x="6" y="2037"/>
                    <a:pt x="0" y="2019"/>
                    <a:pt x="0" y="2019"/>
                  </a:cubicBezTo>
                  <a:cubicBezTo>
                    <a:pt x="11" y="1906"/>
                    <a:pt x="46" y="1808"/>
                    <a:pt x="82" y="1701"/>
                  </a:cubicBezTo>
                  <a:cubicBezTo>
                    <a:pt x="89" y="1680"/>
                    <a:pt x="111" y="1667"/>
                    <a:pt x="118" y="1646"/>
                  </a:cubicBezTo>
                  <a:cubicBezTo>
                    <a:pt x="127" y="1620"/>
                    <a:pt x="140" y="1587"/>
                    <a:pt x="154" y="1564"/>
                  </a:cubicBezTo>
                  <a:cubicBezTo>
                    <a:pt x="183" y="1518"/>
                    <a:pt x="224" y="1475"/>
                    <a:pt x="254" y="1428"/>
                  </a:cubicBezTo>
                  <a:cubicBezTo>
                    <a:pt x="293" y="1367"/>
                    <a:pt x="328" y="1304"/>
                    <a:pt x="373" y="1246"/>
                  </a:cubicBezTo>
                  <a:cubicBezTo>
                    <a:pt x="396" y="1176"/>
                    <a:pt x="362" y="1261"/>
                    <a:pt x="409" y="1201"/>
                  </a:cubicBezTo>
                  <a:cubicBezTo>
                    <a:pt x="415" y="1193"/>
                    <a:pt x="413" y="1181"/>
                    <a:pt x="418" y="1173"/>
                  </a:cubicBezTo>
                  <a:cubicBezTo>
                    <a:pt x="459" y="1107"/>
                    <a:pt x="444" y="1151"/>
                    <a:pt x="473" y="1101"/>
                  </a:cubicBezTo>
                  <a:cubicBezTo>
                    <a:pt x="480" y="1089"/>
                    <a:pt x="483" y="1075"/>
                    <a:pt x="491" y="1064"/>
                  </a:cubicBezTo>
                  <a:cubicBezTo>
                    <a:pt x="511" y="1035"/>
                    <a:pt x="542" y="1010"/>
                    <a:pt x="564" y="982"/>
                  </a:cubicBezTo>
                  <a:cubicBezTo>
                    <a:pt x="597" y="941"/>
                    <a:pt x="632" y="897"/>
                    <a:pt x="664" y="855"/>
                  </a:cubicBezTo>
                  <a:cubicBezTo>
                    <a:pt x="717" y="785"/>
                    <a:pt x="745" y="719"/>
                    <a:pt x="809" y="655"/>
                  </a:cubicBezTo>
                  <a:cubicBezTo>
                    <a:pt x="821" y="619"/>
                    <a:pt x="842" y="620"/>
                    <a:pt x="863" y="591"/>
                  </a:cubicBezTo>
                  <a:cubicBezTo>
                    <a:pt x="910" y="525"/>
                    <a:pt x="961" y="465"/>
                    <a:pt x="1009" y="400"/>
                  </a:cubicBezTo>
                  <a:cubicBezTo>
                    <a:pt x="1032" y="369"/>
                    <a:pt x="1045" y="340"/>
                    <a:pt x="1082" y="328"/>
                  </a:cubicBezTo>
                  <a:cubicBezTo>
                    <a:pt x="1098" y="311"/>
                    <a:pt x="1121" y="300"/>
                    <a:pt x="1136" y="282"/>
                  </a:cubicBezTo>
                  <a:cubicBezTo>
                    <a:pt x="1176" y="236"/>
                    <a:pt x="1146" y="246"/>
                    <a:pt x="1182" y="219"/>
                  </a:cubicBezTo>
                  <a:cubicBezTo>
                    <a:pt x="1235" y="179"/>
                    <a:pt x="1291" y="139"/>
                    <a:pt x="1345" y="100"/>
                  </a:cubicBezTo>
                  <a:cubicBezTo>
                    <a:pt x="1368" y="84"/>
                    <a:pt x="1385" y="60"/>
                    <a:pt x="1409" y="46"/>
                  </a:cubicBezTo>
                  <a:cubicBezTo>
                    <a:pt x="1465" y="14"/>
                    <a:pt x="1614" y="15"/>
                    <a:pt x="1682" y="0"/>
                  </a:cubicBezTo>
                  <a:cubicBezTo>
                    <a:pt x="1764" y="3"/>
                    <a:pt x="1846" y="2"/>
                    <a:pt x="1927" y="10"/>
                  </a:cubicBezTo>
                  <a:cubicBezTo>
                    <a:pt x="1946" y="12"/>
                    <a:pt x="1982" y="28"/>
                    <a:pt x="1982" y="28"/>
                  </a:cubicBezTo>
                  <a:cubicBezTo>
                    <a:pt x="2005" y="63"/>
                    <a:pt x="2034" y="96"/>
                    <a:pt x="2045" y="137"/>
                  </a:cubicBezTo>
                  <a:cubicBezTo>
                    <a:pt x="2052" y="161"/>
                    <a:pt x="2063" y="210"/>
                    <a:pt x="2063" y="210"/>
                  </a:cubicBezTo>
                  <a:cubicBezTo>
                    <a:pt x="2053" y="332"/>
                    <a:pt x="2069" y="322"/>
                    <a:pt x="1991" y="400"/>
                  </a:cubicBezTo>
                  <a:cubicBezTo>
                    <a:pt x="1983" y="408"/>
                    <a:pt x="1980" y="421"/>
                    <a:pt x="1972" y="428"/>
                  </a:cubicBezTo>
                  <a:cubicBezTo>
                    <a:pt x="1956" y="442"/>
                    <a:pt x="1918" y="464"/>
                    <a:pt x="1918" y="464"/>
                  </a:cubicBezTo>
                  <a:cubicBezTo>
                    <a:pt x="1898" y="494"/>
                    <a:pt x="1804" y="569"/>
                    <a:pt x="1763" y="582"/>
                  </a:cubicBezTo>
                  <a:cubicBezTo>
                    <a:pt x="1721" y="626"/>
                    <a:pt x="1661" y="648"/>
                    <a:pt x="1618" y="691"/>
                  </a:cubicBezTo>
                  <a:cubicBezTo>
                    <a:pt x="1557" y="752"/>
                    <a:pt x="1507" y="816"/>
                    <a:pt x="1436" y="864"/>
                  </a:cubicBezTo>
                  <a:cubicBezTo>
                    <a:pt x="1411" y="902"/>
                    <a:pt x="1370" y="927"/>
                    <a:pt x="1345" y="964"/>
                  </a:cubicBezTo>
                  <a:cubicBezTo>
                    <a:pt x="1327" y="992"/>
                    <a:pt x="1304" y="1021"/>
                    <a:pt x="1282" y="1046"/>
                  </a:cubicBezTo>
                  <a:cubicBezTo>
                    <a:pt x="1268" y="1062"/>
                    <a:pt x="1248" y="1073"/>
                    <a:pt x="1236" y="1091"/>
                  </a:cubicBezTo>
                  <a:cubicBezTo>
                    <a:pt x="1212" y="1127"/>
                    <a:pt x="1194" y="1162"/>
                    <a:pt x="1163" y="1191"/>
                  </a:cubicBezTo>
                  <a:cubicBezTo>
                    <a:pt x="1131" y="1258"/>
                    <a:pt x="1080" y="1313"/>
                    <a:pt x="1036" y="1373"/>
                  </a:cubicBezTo>
                  <a:cubicBezTo>
                    <a:pt x="1018" y="1397"/>
                    <a:pt x="1000" y="1422"/>
                    <a:pt x="982" y="1446"/>
                  </a:cubicBezTo>
                  <a:cubicBezTo>
                    <a:pt x="976" y="1455"/>
                    <a:pt x="963" y="1473"/>
                    <a:pt x="963" y="1473"/>
                  </a:cubicBezTo>
                  <a:cubicBezTo>
                    <a:pt x="950" y="1514"/>
                    <a:pt x="933" y="1555"/>
                    <a:pt x="909" y="1591"/>
                  </a:cubicBezTo>
                  <a:cubicBezTo>
                    <a:pt x="879" y="1685"/>
                    <a:pt x="781" y="1799"/>
                    <a:pt x="727" y="1882"/>
                  </a:cubicBezTo>
                  <a:cubicBezTo>
                    <a:pt x="706" y="1914"/>
                    <a:pt x="701" y="1936"/>
                    <a:pt x="673" y="1964"/>
                  </a:cubicBezTo>
                  <a:cubicBezTo>
                    <a:pt x="656" y="2017"/>
                    <a:pt x="599" y="2080"/>
                    <a:pt x="554" y="2110"/>
                  </a:cubicBezTo>
                  <a:cubicBezTo>
                    <a:pt x="545" y="2116"/>
                    <a:pt x="537" y="2124"/>
                    <a:pt x="527" y="2128"/>
                  </a:cubicBezTo>
                  <a:cubicBezTo>
                    <a:pt x="503" y="2136"/>
                    <a:pt x="454" y="2146"/>
                    <a:pt x="454" y="2146"/>
                  </a:cubicBezTo>
                  <a:cubicBezTo>
                    <a:pt x="384" y="2143"/>
                    <a:pt x="315" y="2142"/>
                    <a:pt x="245" y="2137"/>
                  </a:cubicBezTo>
                  <a:cubicBezTo>
                    <a:pt x="227" y="2136"/>
                    <a:pt x="209" y="2130"/>
                    <a:pt x="191" y="2128"/>
                  </a:cubicBezTo>
                  <a:cubicBezTo>
                    <a:pt x="51" y="2115"/>
                    <a:pt x="54" y="2165"/>
                    <a:pt x="54" y="2110"/>
                  </a:cubicBezTo>
                  <a:close/>
                </a:path>
              </a:pathLst>
            </a:custGeom>
            <a:solidFill>
              <a:srgbClr val="66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3" name="Freeform 10"/>
            <p:cNvSpPr>
              <a:spLocks/>
            </p:cNvSpPr>
            <p:nvPr/>
          </p:nvSpPr>
          <p:spPr bwMode="auto">
            <a:xfrm>
              <a:off x="2370" y="2010"/>
              <a:ext cx="1218" cy="1536"/>
            </a:xfrm>
            <a:custGeom>
              <a:avLst/>
              <a:gdLst>
                <a:gd name="T0" fmla="*/ 36 w 1218"/>
                <a:gd name="T1" fmla="*/ 1284 h 1536"/>
                <a:gd name="T2" fmla="*/ 48 w 1218"/>
                <a:gd name="T3" fmla="*/ 1248 h 1536"/>
                <a:gd name="T4" fmla="*/ 54 w 1218"/>
                <a:gd name="T5" fmla="*/ 1230 h 1536"/>
                <a:gd name="T6" fmla="*/ 60 w 1218"/>
                <a:gd name="T7" fmla="*/ 1182 h 1536"/>
                <a:gd name="T8" fmla="*/ 78 w 1218"/>
                <a:gd name="T9" fmla="*/ 1170 h 1536"/>
                <a:gd name="T10" fmla="*/ 90 w 1218"/>
                <a:gd name="T11" fmla="*/ 1128 h 1536"/>
                <a:gd name="T12" fmla="*/ 138 w 1218"/>
                <a:gd name="T13" fmla="*/ 1056 h 1536"/>
                <a:gd name="T14" fmla="*/ 204 w 1218"/>
                <a:gd name="T15" fmla="*/ 948 h 1536"/>
                <a:gd name="T16" fmla="*/ 228 w 1218"/>
                <a:gd name="T17" fmla="*/ 918 h 1536"/>
                <a:gd name="T18" fmla="*/ 246 w 1218"/>
                <a:gd name="T19" fmla="*/ 882 h 1536"/>
                <a:gd name="T20" fmla="*/ 276 w 1218"/>
                <a:gd name="T21" fmla="*/ 846 h 1536"/>
                <a:gd name="T22" fmla="*/ 300 w 1218"/>
                <a:gd name="T23" fmla="*/ 822 h 1536"/>
                <a:gd name="T24" fmla="*/ 354 w 1218"/>
                <a:gd name="T25" fmla="*/ 756 h 1536"/>
                <a:gd name="T26" fmla="*/ 480 w 1218"/>
                <a:gd name="T27" fmla="*/ 588 h 1536"/>
                <a:gd name="T28" fmla="*/ 546 w 1218"/>
                <a:gd name="T29" fmla="*/ 516 h 1536"/>
                <a:gd name="T30" fmla="*/ 570 w 1218"/>
                <a:gd name="T31" fmla="*/ 480 h 1536"/>
                <a:gd name="T32" fmla="*/ 606 w 1218"/>
                <a:gd name="T33" fmla="*/ 450 h 1536"/>
                <a:gd name="T34" fmla="*/ 690 w 1218"/>
                <a:gd name="T35" fmla="*/ 360 h 1536"/>
                <a:gd name="T36" fmla="*/ 780 w 1218"/>
                <a:gd name="T37" fmla="*/ 276 h 1536"/>
                <a:gd name="T38" fmla="*/ 828 w 1218"/>
                <a:gd name="T39" fmla="*/ 228 h 1536"/>
                <a:gd name="T40" fmla="*/ 882 w 1218"/>
                <a:gd name="T41" fmla="*/ 180 h 1536"/>
                <a:gd name="T42" fmla="*/ 936 w 1218"/>
                <a:gd name="T43" fmla="*/ 132 h 1536"/>
                <a:gd name="T44" fmla="*/ 1170 w 1218"/>
                <a:gd name="T45" fmla="*/ 0 h 1536"/>
                <a:gd name="T46" fmla="*/ 1206 w 1218"/>
                <a:gd name="T47" fmla="*/ 30 h 1536"/>
                <a:gd name="T48" fmla="*/ 1218 w 1218"/>
                <a:gd name="T49" fmla="*/ 66 h 1536"/>
                <a:gd name="T50" fmla="*/ 1206 w 1218"/>
                <a:gd name="T51" fmla="*/ 150 h 1536"/>
                <a:gd name="T52" fmla="*/ 1152 w 1218"/>
                <a:gd name="T53" fmla="*/ 252 h 1536"/>
                <a:gd name="T54" fmla="*/ 1092 w 1218"/>
                <a:gd name="T55" fmla="*/ 360 h 1536"/>
                <a:gd name="T56" fmla="*/ 1008 w 1218"/>
                <a:gd name="T57" fmla="*/ 504 h 1536"/>
                <a:gd name="T58" fmla="*/ 900 w 1218"/>
                <a:gd name="T59" fmla="*/ 702 h 1536"/>
                <a:gd name="T60" fmla="*/ 852 w 1218"/>
                <a:gd name="T61" fmla="*/ 816 h 1536"/>
                <a:gd name="T62" fmla="*/ 798 w 1218"/>
                <a:gd name="T63" fmla="*/ 906 h 1536"/>
                <a:gd name="T64" fmla="*/ 744 w 1218"/>
                <a:gd name="T65" fmla="*/ 984 h 1536"/>
                <a:gd name="T66" fmla="*/ 702 w 1218"/>
                <a:gd name="T67" fmla="*/ 1074 h 1536"/>
                <a:gd name="T68" fmla="*/ 672 w 1218"/>
                <a:gd name="T69" fmla="*/ 1116 h 1536"/>
                <a:gd name="T70" fmla="*/ 600 w 1218"/>
                <a:gd name="T71" fmla="*/ 1254 h 1536"/>
                <a:gd name="T72" fmla="*/ 564 w 1218"/>
                <a:gd name="T73" fmla="*/ 1308 h 1536"/>
                <a:gd name="T74" fmla="*/ 510 w 1218"/>
                <a:gd name="T75" fmla="*/ 1374 h 1536"/>
                <a:gd name="T76" fmla="*/ 486 w 1218"/>
                <a:gd name="T77" fmla="*/ 1404 h 1536"/>
                <a:gd name="T78" fmla="*/ 456 w 1218"/>
                <a:gd name="T79" fmla="*/ 1458 h 1536"/>
                <a:gd name="T80" fmla="*/ 402 w 1218"/>
                <a:gd name="T81" fmla="*/ 1500 h 1536"/>
                <a:gd name="T82" fmla="*/ 300 w 1218"/>
                <a:gd name="T83" fmla="*/ 1536 h 1536"/>
                <a:gd name="T84" fmla="*/ 42 w 1218"/>
                <a:gd name="T85" fmla="*/ 1518 h 1536"/>
                <a:gd name="T86" fmla="*/ 0 w 1218"/>
                <a:gd name="T87" fmla="*/ 1476 h 1536"/>
                <a:gd name="T88" fmla="*/ 6 w 1218"/>
                <a:gd name="T89" fmla="*/ 1392 h 1536"/>
                <a:gd name="T90" fmla="*/ 18 w 1218"/>
                <a:gd name="T91" fmla="*/ 1374 h 1536"/>
                <a:gd name="T92" fmla="*/ 36 w 1218"/>
                <a:gd name="T93" fmla="*/ 1284 h 1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18"/>
                <a:gd name="T142" fmla="*/ 0 h 1536"/>
                <a:gd name="T143" fmla="*/ 1218 w 1218"/>
                <a:gd name="T144" fmla="*/ 1536 h 1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18" h="1536">
                  <a:moveTo>
                    <a:pt x="36" y="1284"/>
                  </a:moveTo>
                  <a:cubicBezTo>
                    <a:pt x="40" y="1272"/>
                    <a:pt x="44" y="1260"/>
                    <a:pt x="48" y="1248"/>
                  </a:cubicBezTo>
                  <a:cubicBezTo>
                    <a:pt x="50" y="1242"/>
                    <a:pt x="54" y="1230"/>
                    <a:pt x="54" y="1230"/>
                  </a:cubicBezTo>
                  <a:cubicBezTo>
                    <a:pt x="56" y="1214"/>
                    <a:pt x="54" y="1197"/>
                    <a:pt x="60" y="1182"/>
                  </a:cubicBezTo>
                  <a:cubicBezTo>
                    <a:pt x="63" y="1175"/>
                    <a:pt x="74" y="1176"/>
                    <a:pt x="78" y="1170"/>
                  </a:cubicBezTo>
                  <a:cubicBezTo>
                    <a:pt x="86" y="1158"/>
                    <a:pt x="83" y="1141"/>
                    <a:pt x="90" y="1128"/>
                  </a:cubicBezTo>
                  <a:cubicBezTo>
                    <a:pt x="101" y="1108"/>
                    <a:pt x="130" y="1079"/>
                    <a:pt x="138" y="1056"/>
                  </a:cubicBezTo>
                  <a:cubicBezTo>
                    <a:pt x="146" y="1031"/>
                    <a:pt x="183" y="962"/>
                    <a:pt x="204" y="948"/>
                  </a:cubicBezTo>
                  <a:cubicBezTo>
                    <a:pt x="216" y="913"/>
                    <a:pt x="201" y="945"/>
                    <a:pt x="228" y="918"/>
                  </a:cubicBezTo>
                  <a:cubicBezTo>
                    <a:pt x="245" y="901"/>
                    <a:pt x="236" y="902"/>
                    <a:pt x="246" y="882"/>
                  </a:cubicBezTo>
                  <a:cubicBezTo>
                    <a:pt x="254" y="865"/>
                    <a:pt x="263" y="859"/>
                    <a:pt x="276" y="846"/>
                  </a:cubicBezTo>
                  <a:cubicBezTo>
                    <a:pt x="292" y="798"/>
                    <a:pt x="268" y="854"/>
                    <a:pt x="300" y="822"/>
                  </a:cubicBezTo>
                  <a:cubicBezTo>
                    <a:pt x="325" y="797"/>
                    <a:pt x="326" y="775"/>
                    <a:pt x="354" y="756"/>
                  </a:cubicBezTo>
                  <a:cubicBezTo>
                    <a:pt x="389" y="703"/>
                    <a:pt x="427" y="623"/>
                    <a:pt x="480" y="588"/>
                  </a:cubicBezTo>
                  <a:cubicBezTo>
                    <a:pt x="499" y="559"/>
                    <a:pt x="524" y="541"/>
                    <a:pt x="546" y="516"/>
                  </a:cubicBezTo>
                  <a:cubicBezTo>
                    <a:pt x="556" y="505"/>
                    <a:pt x="562" y="492"/>
                    <a:pt x="570" y="480"/>
                  </a:cubicBezTo>
                  <a:cubicBezTo>
                    <a:pt x="579" y="467"/>
                    <a:pt x="596" y="462"/>
                    <a:pt x="606" y="450"/>
                  </a:cubicBezTo>
                  <a:cubicBezTo>
                    <a:pt x="632" y="418"/>
                    <a:pt x="663" y="391"/>
                    <a:pt x="690" y="360"/>
                  </a:cubicBezTo>
                  <a:cubicBezTo>
                    <a:pt x="718" y="327"/>
                    <a:pt x="755" y="314"/>
                    <a:pt x="780" y="276"/>
                  </a:cubicBezTo>
                  <a:cubicBezTo>
                    <a:pt x="794" y="255"/>
                    <a:pt x="811" y="245"/>
                    <a:pt x="828" y="228"/>
                  </a:cubicBezTo>
                  <a:cubicBezTo>
                    <a:pt x="849" y="207"/>
                    <a:pt x="853" y="190"/>
                    <a:pt x="882" y="180"/>
                  </a:cubicBezTo>
                  <a:cubicBezTo>
                    <a:pt x="897" y="157"/>
                    <a:pt x="915" y="150"/>
                    <a:pt x="936" y="132"/>
                  </a:cubicBezTo>
                  <a:cubicBezTo>
                    <a:pt x="1014" y="65"/>
                    <a:pt x="1069" y="25"/>
                    <a:pt x="1170" y="0"/>
                  </a:cubicBezTo>
                  <a:cubicBezTo>
                    <a:pt x="1191" y="11"/>
                    <a:pt x="1196" y="8"/>
                    <a:pt x="1206" y="30"/>
                  </a:cubicBezTo>
                  <a:cubicBezTo>
                    <a:pt x="1211" y="42"/>
                    <a:pt x="1218" y="66"/>
                    <a:pt x="1218" y="66"/>
                  </a:cubicBezTo>
                  <a:cubicBezTo>
                    <a:pt x="1216" y="86"/>
                    <a:pt x="1215" y="126"/>
                    <a:pt x="1206" y="150"/>
                  </a:cubicBezTo>
                  <a:cubicBezTo>
                    <a:pt x="1193" y="186"/>
                    <a:pt x="1167" y="218"/>
                    <a:pt x="1152" y="252"/>
                  </a:cubicBezTo>
                  <a:cubicBezTo>
                    <a:pt x="1135" y="290"/>
                    <a:pt x="1121" y="331"/>
                    <a:pt x="1092" y="360"/>
                  </a:cubicBezTo>
                  <a:cubicBezTo>
                    <a:pt x="1075" y="412"/>
                    <a:pt x="1030" y="454"/>
                    <a:pt x="1008" y="504"/>
                  </a:cubicBezTo>
                  <a:cubicBezTo>
                    <a:pt x="978" y="572"/>
                    <a:pt x="942" y="640"/>
                    <a:pt x="900" y="702"/>
                  </a:cubicBezTo>
                  <a:cubicBezTo>
                    <a:pt x="877" y="736"/>
                    <a:pt x="873" y="780"/>
                    <a:pt x="852" y="816"/>
                  </a:cubicBezTo>
                  <a:cubicBezTo>
                    <a:pt x="834" y="846"/>
                    <a:pt x="815" y="876"/>
                    <a:pt x="798" y="906"/>
                  </a:cubicBezTo>
                  <a:cubicBezTo>
                    <a:pt x="783" y="932"/>
                    <a:pt x="754" y="955"/>
                    <a:pt x="744" y="984"/>
                  </a:cubicBezTo>
                  <a:cubicBezTo>
                    <a:pt x="734" y="1014"/>
                    <a:pt x="717" y="1047"/>
                    <a:pt x="702" y="1074"/>
                  </a:cubicBezTo>
                  <a:cubicBezTo>
                    <a:pt x="691" y="1093"/>
                    <a:pt x="681" y="1097"/>
                    <a:pt x="672" y="1116"/>
                  </a:cubicBezTo>
                  <a:cubicBezTo>
                    <a:pt x="649" y="1162"/>
                    <a:pt x="625" y="1209"/>
                    <a:pt x="600" y="1254"/>
                  </a:cubicBezTo>
                  <a:cubicBezTo>
                    <a:pt x="589" y="1273"/>
                    <a:pt x="571" y="1287"/>
                    <a:pt x="564" y="1308"/>
                  </a:cubicBezTo>
                  <a:cubicBezTo>
                    <a:pt x="555" y="1335"/>
                    <a:pt x="533" y="1359"/>
                    <a:pt x="510" y="1374"/>
                  </a:cubicBezTo>
                  <a:cubicBezTo>
                    <a:pt x="495" y="1419"/>
                    <a:pt x="517" y="1365"/>
                    <a:pt x="486" y="1404"/>
                  </a:cubicBezTo>
                  <a:cubicBezTo>
                    <a:pt x="461" y="1435"/>
                    <a:pt x="516" y="1418"/>
                    <a:pt x="456" y="1458"/>
                  </a:cubicBezTo>
                  <a:cubicBezTo>
                    <a:pt x="437" y="1471"/>
                    <a:pt x="423" y="1490"/>
                    <a:pt x="402" y="1500"/>
                  </a:cubicBezTo>
                  <a:cubicBezTo>
                    <a:pt x="369" y="1516"/>
                    <a:pt x="336" y="1527"/>
                    <a:pt x="300" y="1536"/>
                  </a:cubicBezTo>
                  <a:cubicBezTo>
                    <a:pt x="135" y="1531"/>
                    <a:pt x="145" y="1535"/>
                    <a:pt x="42" y="1518"/>
                  </a:cubicBezTo>
                  <a:cubicBezTo>
                    <a:pt x="13" y="1498"/>
                    <a:pt x="9" y="1512"/>
                    <a:pt x="0" y="1476"/>
                  </a:cubicBezTo>
                  <a:cubicBezTo>
                    <a:pt x="2" y="1448"/>
                    <a:pt x="1" y="1420"/>
                    <a:pt x="6" y="1392"/>
                  </a:cubicBezTo>
                  <a:cubicBezTo>
                    <a:pt x="7" y="1385"/>
                    <a:pt x="15" y="1381"/>
                    <a:pt x="18" y="1374"/>
                  </a:cubicBezTo>
                  <a:cubicBezTo>
                    <a:pt x="24" y="1358"/>
                    <a:pt x="47" y="1295"/>
                    <a:pt x="36" y="1284"/>
                  </a:cubicBezTo>
                  <a:close/>
                </a:path>
              </a:pathLst>
            </a:cu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4" name="Freeform 11"/>
            <p:cNvSpPr>
              <a:spLocks/>
            </p:cNvSpPr>
            <p:nvPr/>
          </p:nvSpPr>
          <p:spPr bwMode="auto">
            <a:xfrm>
              <a:off x="2352" y="2496"/>
              <a:ext cx="873" cy="1044"/>
            </a:xfrm>
            <a:custGeom>
              <a:avLst/>
              <a:gdLst>
                <a:gd name="T0" fmla="*/ 62 w 873"/>
                <a:gd name="T1" fmla="*/ 894 h 1044"/>
                <a:gd name="T2" fmla="*/ 125 w 873"/>
                <a:gd name="T3" fmla="*/ 739 h 1044"/>
                <a:gd name="T4" fmla="*/ 162 w 873"/>
                <a:gd name="T5" fmla="*/ 685 h 1044"/>
                <a:gd name="T6" fmla="*/ 389 w 873"/>
                <a:gd name="T7" fmla="*/ 321 h 1044"/>
                <a:gd name="T8" fmla="*/ 489 w 873"/>
                <a:gd name="T9" fmla="*/ 221 h 1044"/>
                <a:gd name="T10" fmla="*/ 607 w 873"/>
                <a:gd name="T11" fmla="*/ 76 h 1044"/>
                <a:gd name="T12" fmla="*/ 662 w 873"/>
                <a:gd name="T13" fmla="*/ 39 h 1044"/>
                <a:gd name="T14" fmla="*/ 816 w 873"/>
                <a:gd name="T15" fmla="*/ 21 h 1044"/>
                <a:gd name="T16" fmla="*/ 689 w 873"/>
                <a:gd name="T17" fmla="*/ 421 h 1044"/>
                <a:gd name="T18" fmla="*/ 643 w 873"/>
                <a:gd name="T19" fmla="*/ 539 h 1044"/>
                <a:gd name="T20" fmla="*/ 543 w 873"/>
                <a:gd name="T21" fmla="*/ 694 h 1044"/>
                <a:gd name="T22" fmla="*/ 498 w 873"/>
                <a:gd name="T23" fmla="*/ 776 h 1044"/>
                <a:gd name="T24" fmla="*/ 443 w 873"/>
                <a:gd name="T25" fmla="*/ 830 h 1044"/>
                <a:gd name="T26" fmla="*/ 425 w 873"/>
                <a:gd name="T27" fmla="*/ 894 h 1044"/>
                <a:gd name="T28" fmla="*/ 289 w 873"/>
                <a:gd name="T29" fmla="*/ 976 h 1044"/>
                <a:gd name="T30" fmla="*/ 53 w 873"/>
                <a:gd name="T31" fmla="*/ 939 h 1044"/>
                <a:gd name="T32" fmla="*/ 62 w 873"/>
                <a:gd name="T33" fmla="*/ 894 h 10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3"/>
                <a:gd name="T52" fmla="*/ 0 h 1044"/>
                <a:gd name="T53" fmla="*/ 873 w 873"/>
                <a:gd name="T54" fmla="*/ 1044 h 10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3" h="1044">
                  <a:moveTo>
                    <a:pt x="62" y="894"/>
                  </a:moveTo>
                  <a:cubicBezTo>
                    <a:pt x="73" y="837"/>
                    <a:pt x="107" y="795"/>
                    <a:pt x="125" y="739"/>
                  </a:cubicBezTo>
                  <a:cubicBezTo>
                    <a:pt x="132" y="718"/>
                    <a:pt x="162" y="685"/>
                    <a:pt x="162" y="685"/>
                  </a:cubicBezTo>
                  <a:cubicBezTo>
                    <a:pt x="206" y="552"/>
                    <a:pt x="289" y="421"/>
                    <a:pt x="389" y="321"/>
                  </a:cubicBezTo>
                  <a:cubicBezTo>
                    <a:pt x="424" y="286"/>
                    <a:pt x="448" y="249"/>
                    <a:pt x="489" y="221"/>
                  </a:cubicBezTo>
                  <a:cubicBezTo>
                    <a:pt x="512" y="153"/>
                    <a:pt x="548" y="116"/>
                    <a:pt x="607" y="76"/>
                  </a:cubicBezTo>
                  <a:cubicBezTo>
                    <a:pt x="677" y="29"/>
                    <a:pt x="594" y="61"/>
                    <a:pt x="662" y="39"/>
                  </a:cubicBezTo>
                  <a:cubicBezTo>
                    <a:pt x="720" y="0"/>
                    <a:pt x="732" y="13"/>
                    <a:pt x="816" y="21"/>
                  </a:cubicBezTo>
                  <a:cubicBezTo>
                    <a:pt x="873" y="193"/>
                    <a:pt x="773" y="295"/>
                    <a:pt x="689" y="421"/>
                  </a:cubicBezTo>
                  <a:cubicBezTo>
                    <a:pt x="666" y="456"/>
                    <a:pt x="659" y="501"/>
                    <a:pt x="643" y="539"/>
                  </a:cubicBezTo>
                  <a:cubicBezTo>
                    <a:pt x="619" y="597"/>
                    <a:pt x="579" y="643"/>
                    <a:pt x="543" y="694"/>
                  </a:cubicBezTo>
                  <a:cubicBezTo>
                    <a:pt x="532" y="727"/>
                    <a:pt x="528" y="746"/>
                    <a:pt x="498" y="776"/>
                  </a:cubicBezTo>
                  <a:cubicBezTo>
                    <a:pt x="480" y="794"/>
                    <a:pt x="443" y="830"/>
                    <a:pt x="443" y="830"/>
                  </a:cubicBezTo>
                  <a:cubicBezTo>
                    <a:pt x="442" y="835"/>
                    <a:pt x="431" y="886"/>
                    <a:pt x="425" y="894"/>
                  </a:cubicBezTo>
                  <a:cubicBezTo>
                    <a:pt x="398" y="934"/>
                    <a:pt x="333" y="961"/>
                    <a:pt x="289" y="976"/>
                  </a:cubicBezTo>
                  <a:cubicBezTo>
                    <a:pt x="163" y="971"/>
                    <a:pt x="0" y="1044"/>
                    <a:pt x="53" y="939"/>
                  </a:cubicBezTo>
                  <a:cubicBezTo>
                    <a:pt x="72" y="901"/>
                    <a:pt x="77" y="925"/>
                    <a:pt x="62" y="894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5" name="Freeform 12"/>
            <p:cNvSpPr>
              <a:spLocks/>
            </p:cNvSpPr>
            <p:nvPr/>
          </p:nvSpPr>
          <p:spPr bwMode="auto">
            <a:xfrm>
              <a:off x="2509" y="2912"/>
              <a:ext cx="387" cy="518"/>
            </a:xfrm>
            <a:custGeom>
              <a:avLst/>
              <a:gdLst>
                <a:gd name="T0" fmla="*/ 19 w 387"/>
                <a:gd name="T1" fmla="*/ 496 h 518"/>
                <a:gd name="T2" fmla="*/ 51 w 387"/>
                <a:gd name="T3" fmla="*/ 344 h 518"/>
                <a:gd name="T4" fmla="*/ 123 w 387"/>
                <a:gd name="T5" fmla="*/ 224 h 518"/>
                <a:gd name="T6" fmla="*/ 171 w 387"/>
                <a:gd name="T7" fmla="*/ 176 h 518"/>
                <a:gd name="T8" fmla="*/ 347 w 387"/>
                <a:gd name="T9" fmla="*/ 0 h 518"/>
                <a:gd name="T10" fmla="*/ 371 w 387"/>
                <a:gd name="T11" fmla="*/ 8 h 518"/>
                <a:gd name="T12" fmla="*/ 387 w 387"/>
                <a:gd name="T13" fmla="*/ 56 h 518"/>
                <a:gd name="T14" fmla="*/ 379 w 387"/>
                <a:gd name="T15" fmla="*/ 128 h 518"/>
                <a:gd name="T16" fmla="*/ 331 w 387"/>
                <a:gd name="T17" fmla="*/ 200 h 518"/>
                <a:gd name="T18" fmla="*/ 291 w 387"/>
                <a:gd name="T19" fmla="*/ 272 h 518"/>
                <a:gd name="T20" fmla="*/ 283 w 387"/>
                <a:gd name="T21" fmla="*/ 296 h 518"/>
                <a:gd name="T22" fmla="*/ 203 w 387"/>
                <a:gd name="T23" fmla="*/ 416 h 518"/>
                <a:gd name="T24" fmla="*/ 171 w 387"/>
                <a:gd name="T25" fmla="*/ 456 h 518"/>
                <a:gd name="T26" fmla="*/ 155 w 387"/>
                <a:gd name="T27" fmla="*/ 480 h 518"/>
                <a:gd name="T28" fmla="*/ 19 w 387"/>
                <a:gd name="T29" fmla="*/ 496 h 5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7"/>
                <a:gd name="T46" fmla="*/ 0 h 518"/>
                <a:gd name="T47" fmla="*/ 387 w 387"/>
                <a:gd name="T48" fmla="*/ 518 h 5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7" h="518">
                  <a:moveTo>
                    <a:pt x="19" y="496"/>
                  </a:moveTo>
                  <a:cubicBezTo>
                    <a:pt x="0" y="439"/>
                    <a:pt x="33" y="397"/>
                    <a:pt x="51" y="344"/>
                  </a:cubicBezTo>
                  <a:cubicBezTo>
                    <a:pt x="65" y="303"/>
                    <a:pt x="92" y="255"/>
                    <a:pt x="123" y="224"/>
                  </a:cubicBezTo>
                  <a:cubicBezTo>
                    <a:pt x="139" y="208"/>
                    <a:pt x="158" y="195"/>
                    <a:pt x="171" y="176"/>
                  </a:cubicBezTo>
                  <a:cubicBezTo>
                    <a:pt x="221" y="101"/>
                    <a:pt x="256" y="30"/>
                    <a:pt x="347" y="0"/>
                  </a:cubicBezTo>
                  <a:cubicBezTo>
                    <a:pt x="355" y="3"/>
                    <a:pt x="366" y="1"/>
                    <a:pt x="371" y="8"/>
                  </a:cubicBezTo>
                  <a:cubicBezTo>
                    <a:pt x="381" y="22"/>
                    <a:pt x="387" y="56"/>
                    <a:pt x="387" y="56"/>
                  </a:cubicBezTo>
                  <a:cubicBezTo>
                    <a:pt x="384" y="80"/>
                    <a:pt x="387" y="105"/>
                    <a:pt x="379" y="128"/>
                  </a:cubicBezTo>
                  <a:cubicBezTo>
                    <a:pt x="370" y="155"/>
                    <a:pt x="340" y="173"/>
                    <a:pt x="331" y="200"/>
                  </a:cubicBezTo>
                  <a:cubicBezTo>
                    <a:pt x="317" y="242"/>
                    <a:pt x="328" y="217"/>
                    <a:pt x="291" y="272"/>
                  </a:cubicBezTo>
                  <a:cubicBezTo>
                    <a:pt x="286" y="279"/>
                    <a:pt x="287" y="289"/>
                    <a:pt x="283" y="296"/>
                  </a:cubicBezTo>
                  <a:cubicBezTo>
                    <a:pt x="264" y="331"/>
                    <a:pt x="231" y="388"/>
                    <a:pt x="203" y="416"/>
                  </a:cubicBezTo>
                  <a:cubicBezTo>
                    <a:pt x="187" y="463"/>
                    <a:pt x="207" y="420"/>
                    <a:pt x="171" y="456"/>
                  </a:cubicBezTo>
                  <a:cubicBezTo>
                    <a:pt x="164" y="463"/>
                    <a:pt x="162" y="473"/>
                    <a:pt x="155" y="480"/>
                  </a:cubicBezTo>
                  <a:cubicBezTo>
                    <a:pt x="117" y="518"/>
                    <a:pt x="67" y="500"/>
                    <a:pt x="19" y="496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3" name="Freeform 13"/>
          <p:cNvSpPr>
            <a:spLocks/>
          </p:cNvSpPr>
          <p:nvPr/>
        </p:nvSpPr>
        <p:spPr bwMode="auto">
          <a:xfrm>
            <a:off x="5588000" y="5308600"/>
            <a:ext cx="153988" cy="169863"/>
          </a:xfrm>
          <a:custGeom>
            <a:avLst/>
            <a:gdLst>
              <a:gd name="T0" fmla="*/ 1588 w 97"/>
              <a:gd name="T1" fmla="*/ 139700 h 107"/>
              <a:gd name="T2" fmla="*/ 52388 w 97"/>
              <a:gd name="T3" fmla="*/ 25400 h 107"/>
              <a:gd name="T4" fmla="*/ 128588 w 97"/>
              <a:gd name="T5" fmla="*/ 0 h 107"/>
              <a:gd name="T6" fmla="*/ 128588 w 97"/>
              <a:gd name="T7" fmla="*/ 101600 h 107"/>
              <a:gd name="T8" fmla="*/ 1588 w 97"/>
              <a:gd name="T9" fmla="*/ 139700 h 1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7"/>
              <a:gd name="T16" fmla="*/ 0 h 107"/>
              <a:gd name="T17" fmla="*/ 97 w 97"/>
              <a:gd name="T18" fmla="*/ 107 h 1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7" h="107">
                <a:moveTo>
                  <a:pt x="1" y="88"/>
                </a:moveTo>
                <a:cubicBezTo>
                  <a:pt x="7" y="54"/>
                  <a:pt x="0" y="34"/>
                  <a:pt x="33" y="16"/>
                </a:cubicBezTo>
                <a:cubicBezTo>
                  <a:pt x="48" y="8"/>
                  <a:pt x="81" y="0"/>
                  <a:pt x="81" y="0"/>
                </a:cubicBezTo>
                <a:cubicBezTo>
                  <a:pt x="89" y="25"/>
                  <a:pt x="97" y="36"/>
                  <a:pt x="81" y="64"/>
                </a:cubicBezTo>
                <a:cubicBezTo>
                  <a:pt x="69" y="84"/>
                  <a:pt x="20" y="107"/>
                  <a:pt x="1" y="88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Freeform 14"/>
          <p:cNvSpPr>
            <a:spLocks/>
          </p:cNvSpPr>
          <p:nvPr/>
        </p:nvSpPr>
        <p:spPr bwMode="auto">
          <a:xfrm>
            <a:off x="1739900" y="3843338"/>
            <a:ext cx="5842000" cy="557212"/>
          </a:xfrm>
          <a:custGeom>
            <a:avLst/>
            <a:gdLst>
              <a:gd name="T0" fmla="*/ 0 w 3680"/>
              <a:gd name="T1" fmla="*/ 17462 h 351"/>
              <a:gd name="T2" fmla="*/ 482600 w 3680"/>
              <a:gd name="T3" fmla="*/ 30162 h 351"/>
              <a:gd name="T4" fmla="*/ 901700 w 3680"/>
              <a:gd name="T5" fmla="*/ 55562 h 351"/>
              <a:gd name="T6" fmla="*/ 1104900 w 3680"/>
              <a:gd name="T7" fmla="*/ 93662 h 351"/>
              <a:gd name="T8" fmla="*/ 1320800 w 3680"/>
              <a:gd name="T9" fmla="*/ 144462 h 351"/>
              <a:gd name="T10" fmla="*/ 1460500 w 3680"/>
              <a:gd name="T11" fmla="*/ 182562 h 351"/>
              <a:gd name="T12" fmla="*/ 1625600 w 3680"/>
              <a:gd name="T13" fmla="*/ 258762 h 351"/>
              <a:gd name="T14" fmla="*/ 1778000 w 3680"/>
              <a:gd name="T15" fmla="*/ 309562 h 351"/>
              <a:gd name="T16" fmla="*/ 1955800 w 3680"/>
              <a:gd name="T17" fmla="*/ 411162 h 351"/>
              <a:gd name="T18" fmla="*/ 2159000 w 3680"/>
              <a:gd name="T19" fmla="*/ 474662 h 351"/>
              <a:gd name="T20" fmla="*/ 2298700 w 3680"/>
              <a:gd name="T21" fmla="*/ 512762 h 351"/>
              <a:gd name="T22" fmla="*/ 2451100 w 3680"/>
              <a:gd name="T23" fmla="*/ 538162 h 351"/>
              <a:gd name="T24" fmla="*/ 2743200 w 3680"/>
              <a:gd name="T25" fmla="*/ 550862 h 351"/>
              <a:gd name="T26" fmla="*/ 2908300 w 3680"/>
              <a:gd name="T27" fmla="*/ 550862 h 351"/>
              <a:gd name="T28" fmla="*/ 3136900 w 3680"/>
              <a:gd name="T29" fmla="*/ 550862 h 351"/>
              <a:gd name="T30" fmla="*/ 3378201 w 3680"/>
              <a:gd name="T31" fmla="*/ 550862 h 351"/>
              <a:gd name="T32" fmla="*/ 3632201 w 3680"/>
              <a:gd name="T33" fmla="*/ 512762 h 351"/>
              <a:gd name="T34" fmla="*/ 3784601 w 3680"/>
              <a:gd name="T35" fmla="*/ 474662 h 351"/>
              <a:gd name="T36" fmla="*/ 3962400 w 3680"/>
              <a:gd name="T37" fmla="*/ 436562 h 351"/>
              <a:gd name="T38" fmla="*/ 4152900 w 3680"/>
              <a:gd name="T39" fmla="*/ 373062 h 351"/>
              <a:gd name="T40" fmla="*/ 4292600 w 3680"/>
              <a:gd name="T41" fmla="*/ 309562 h 351"/>
              <a:gd name="T42" fmla="*/ 4495800 w 3680"/>
              <a:gd name="T43" fmla="*/ 207962 h 351"/>
              <a:gd name="T44" fmla="*/ 4673600 w 3680"/>
              <a:gd name="T45" fmla="*/ 93662 h 351"/>
              <a:gd name="T46" fmla="*/ 4864100 w 3680"/>
              <a:gd name="T47" fmla="*/ 42862 h 351"/>
              <a:gd name="T48" fmla="*/ 5054600 w 3680"/>
              <a:gd name="T49" fmla="*/ 30162 h 351"/>
              <a:gd name="T50" fmla="*/ 5295900 w 3680"/>
              <a:gd name="T51" fmla="*/ 4762 h 351"/>
              <a:gd name="T52" fmla="*/ 5524500 w 3680"/>
              <a:gd name="T53" fmla="*/ 4762 h 351"/>
              <a:gd name="T54" fmla="*/ 5842000 w 3680"/>
              <a:gd name="T55" fmla="*/ 4762 h 35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680"/>
              <a:gd name="T85" fmla="*/ 0 h 351"/>
              <a:gd name="T86" fmla="*/ 3680 w 3680"/>
              <a:gd name="T87" fmla="*/ 351 h 35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680" h="351">
                <a:moveTo>
                  <a:pt x="0" y="11"/>
                </a:moveTo>
                <a:cubicBezTo>
                  <a:pt x="104" y="13"/>
                  <a:pt x="209" y="15"/>
                  <a:pt x="304" y="19"/>
                </a:cubicBezTo>
                <a:cubicBezTo>
                  <a:pt x="399" y="23"/>
                  <a:pt x="503" y="28"/>
                  <a:pt x="568" y="35"/>
                </a:cubicBezTo>
                <a:cubicBezTo>
                  <a:pt x="633" y="42"/>
                  <a:pt x="652" y="50"/>
                  <a:pt x="696" y="59"/>
                </a:cubicBezTo>
                <a:cubicBezTo>
                  <a:pt x="740" y="68"/>
                  <a:pt x="795" y="82"/>
                  <a:pt x="832" y="91"/>
                </a:cubicBezTo>
                <a:cubicBezTo>
                  <a:pt x="869" y="100"/>
                  <a:pt x="888" y="103"/>
                  <a:pt x="920" y="115"/>
                </a:cubicBezTo>
                <a:cubicBezTo>
                  <a:pt x="952" y="127"/>
                  <a:pt x="991" y="150"/>
                  <a:pt x="1024" y="163"/>
                </a:cubicBezTo>
                <a:cubicBezTo>
                  <a:pt x="1057" y="176"/>
                  <a:pt x="1085" y="179"/>
                  <a:pt x="1120" y="195"/>
                </a:cubicBezTo>
                <a:cubicBezTo>
                  <a:pt x="1155" y="211"/>
                  <a:pt x="1192" y="242"/>
                  <a:pt x="1232" y="259"/>
                </a:cubicBezTo>
                <a:cubicBezTo>
                  <a:pt x="1272" y="276"/>
                  <a:pt x="1324" y="288"/>
                  <a:pt x="1360" y="299"/>
                </a:cubicBezTo>
                <a:cubicBezTo>
                  <a:pt x="1396" y="310"/>
                  <a:pt x="1417" y="316"/>
                  <a:pt x="1448" y="323"/>
                </a:cubicBezTo>
                <a:cubicBezTo>
                  <a:pt x="1479" y="330"/>
                  <a:pt x="1497" y="335"/>
                  <a:pt x="1544" y="339"/>
                </a:cubicBezTo>
                <a:cubicBezTo>
                  <a:pt x="1591" y="343"/>
                  <a:pt x="1680" y="346"/>
                  <a:pt x="1728" y="347"/>
                </a:cubicBezTo>
                <a:cubicBezTo>
                  <a:pt x="1776" y="348"/>
                  <a:pt x="1791" y="347"/>
                  <a:pt x="1832" y="347"/>
                </a:cubicBezTo>
                <a:cubicBezTo>
                  <a:pt x="1873" y="347"/>
                  <a:pt x="1927" y="347"/>
                  <a:pt x="1976" y="347"/>
                </a:cubicBezTo>
                <a:cubicBezTo>
                  <a:pt x="2025" y="347"/>
                  <a:pt x="2076" y="351"/>
                  <a:pt x="2128" y="347"/>
                </a:cubicBezTo>
                <a:cubicBezTo>
                  <a:pt x="2180" y="343"/>
                  <a:pt x="2245" y="331"/>
                  <a:pt x="2288" y="323"/>
                </a:cubicBezTo>
                <a:cubicBezTo>
                  <a:pt x="2331" y="315"/>
                  <a:pt x="2349" y="307"/>
                  <a:pt x="2384" y="299"/>
                </a:cubicBezTo>
                <a:cubicBezTo>
                  <a:pt x="2419" y="291"/>
                  <a:pt x="2458" y="286"/>
                  <a:pt x="2496" y="275"/>
                </a:cubicBezTo>
                <a:cubicBezTo>
                  <a:pt x="2534" y="264"/>
                  <a:pt x="2581" y="248"/>
                  <a:pt x="2616" y="235"/>
                </a:cubicBezTo>
                <a:cubicBezTo>
                  <a:pt x="2651" y="222"/>
                  <a:pt x="2668" y="212"/>
                  <a:pt x="2704" y="195"/>
                </a:cubicBezTo>
                <a:cubicBezTo>
                  <a:pt x="2740" y="178"/>
                  <a:pt x="2792" y="154"/>
                  <a:pt x="2832" y="131"/>
                </a:cubicBezTo>
                <a:cubicBezTo>
                  <a:pt x="2872" y="108"/>
                  <a:pt x="2905" y="76"/>
                  <a:pt x="2944" y="59"/>
                </a:cubicBezTo>
                <a:cubicBezTo>
                  <a:pt x="2983" y="42"/>
                  <a:pt x="3024" y="34"/>
                  <a:pt x="3064" y="27"/>
                </a:cubicBezTo>
                <a:cubicBezTo>
                  <a:pt x="3104" y="20"/>
                  <a:pt x="3139" y="23"/>
                  <a:pt x="3184" y="19"/>
                </a:cubicBezTo>
                <a:cubicBezTo>
                  <a:pt x="3229" y="15"/>
                  <a:pt x="3287" y="6"/>
                  <a:pt x="3336" y="3"/>
                </a:cubicBezTo>
                <a:cubicBezTo>
                  <a:pt x="3385" y="0"/>
                  <a:pt x="3423" y="3"/>
                  <a:pt x="3480" y="3"/>
                </a:cubicBezTo>
                <a:cubicBezTo>
                  <a:pt x="3537" y="3"/>
                  <a:pt x="3608" y="3"/>
                  <a:pt x="3680" y="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1000125" y="5632450"/>
            <a:ext cx="7518400" cy="381000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Freeform 16"/>
          <p:cNvSpPr>
            <a:spLocks/>
          </p:cNvSpPr>
          <p:nvPr/>
        </p:nvSpPr>
        <p:spPr bwMode="auto">
          <a:xfrm>
            <a:off x="5568950" y="4349750"/>
            <a:ext cx="158750" cy="1200150"/>
          </a:xfrm>
          <a:custGeom>
            <a:avLst/>
            <a:gdLst>
              <a:gd name="T0" fmla="*/ 158750 w 100"/>
              <a:gd name="T1" fmla="*/ 0 h 756"/>
              <a:gd name="T2" fmla="*/ 152400 w 100"/>
              <a:gd name="T3" fmla="*/ 184150 h 756"/>
              <a:gd name="T4" fmla="*/ 146050 w 100"/>
              <a:gd name="T5" fmla="*/ 323850 h 756"/>
              <a:gd name="T6" fmla="*/ 139700 w 100"/>
              <a:gd name="T7" fmla="*/ 476250 h 756"/>
              <a:gd name="T8" fmla="*/ 133350 w 100"/>
              <a:gd name="T9" fmla="*/ 584200 h 756"/>
              <a:gd name="T10" fmla="*/ 127000 w 100"/>
              <a:gd name="T11" fmla="*/ 685800 h 756"/>
              <a:gd name="T12" fmla="*/ 107950 w 100"/>
              <a:gd name="T13" fmla="*/ 819150 h 756"/>
              <a:gd name="T14" fmla="*/ 88900 w 100"/>
              <a:gd name="T15" fmla="*/ 971550 h 756"/>
              <a:gd name="T16" fmla="*/ 69850 w 100"/>
              <a:gd name="T17" fmla="*/ 1060450 h 756"/>
              <a:gd name="T18" fmla="*/ 25400 w 100"/>
              <a:gd name="T19" fmla="*/ 1149350 h 756"/>
              <a:gd name="T20" fmla="*/ 0 w 100"/>
              <a:gd name="T21" fmla="*/ 1200150 h 7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756"/>
              <a:gd name="T35" fmla="*/ 100 w 100"/>
              <a:gd name="T36" fmla="*/ 756 h 7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756">
                <a:moveTo>
                  <a:pt x="100" y="0"/>
                </a:moveTo>
                <a:cubicBezTo>
                  <a:pt x="98" y="41"/>
                  <a:pt x="97" y="82"/>
                  <a:pt x="96" y="116"/>
                </a:cubicBezTo>
                <a:cubicBezTo>
                  <a:pt x="95" y="150"/>
                  <a:pt x="93" y="173"/>
                  <a:pt x="92" y="204"/>
                </a:cubicBezTo>
                <a:cubicBezTo>
                  <a:pt x="91" y="235"/>
                  <a:pt x="89" y="273"/>
                  <a:pt x="88" y="300"/>
                </a:cubicBezTo>
                <a:cubicBezTo>
                  <a:pt x="87" y="327"/>
                  <a:pt x="85" y="346"/>
                  <a:pt x="84" y="368"/>
                </a:cubicBezTo>
                <a:cubicBezTo>
                  <a:pt x="83" y="390"/>
                  <a:pt x="83" y="407"/>
                  <a:pt x="80" y="432"/>
                </a:cubicBezTo>
                <a:cubicBezTo>
                  <a:pt x="77" y="457"/>
                  <a:pt x="72" y="486"/>
                  <a:pt x="68" y="516"/>
                </a:cubicBezTo>
                <a:cubicBezTo>
                  <a:pt x="64" y="546"/>
                  <a:pt x="60" y="587"/>
                  <a:pt x="56" y="612"/>
                </a:cubicBezTo>
                <a:cubicBezTo>
                  <a:pt x="52" y="637"/>
                  <a:pt x="51" y="650"/>
                  <a:pt x="44" y="668"/>
                </a:cubicBezTo>
                <a:cubicBezTo>
                  <a:pt x="37" y="686"/>
                  <a:pt x="23" y="709"/>
                  <a:pt x="16" y="724"/>
                </a:cubicBezTo>
                <a:cubicBezTo>
                  <a:pt x="9" y="739"/>
                  <a:pt x="5" y="748"/>
                  <a:pt x="0" y="756"/>
                </a:cubicBezTo>
              </a:path>
            </a:pathLst>
          </a:custGeom>
          <a:noFill/>
          <a:ln w="38100">
            <a:solidFill>
              <a:srgbClr val="CC66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Line 17"/>
          <p:cNvSpPr>
            <a:spLocks noChangeShapeType="1"/>
          </p:cNvSpPr>
          <p:nvPr/>
        </p:nvSpPr>
        <p:spPr bwMode="auto">
          <a:xfrm flipH="1" flipV="1">
            <a:off x="2184400" y="2997200"/>
            <a:ext cx="1778000" cy="2514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Line 18"/>
          <p:cNvSpPr>
            <a:spLocks noChangeShapeType="1"/>
          </p:cNvSpPr>
          <p:nvPr/>
        </p:nvSpPr>
        <p:spPr bwMode="auto">
          <a:xfrm flipV="1">
            <a:off x="5740400" y="2946400"/>
            <a:ext cx="1600200" cy="23622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7505700" y="3657600"/>
            <a:ext cx="1143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</a:rPr>
              <a:t>AIRCRAFT</a:t>
            </a: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1400" b="1">
                <a:solidFill>
                  <a:schemeClr val="tx1"/>
                </a:solidFill>
              </a:rPr>
              <a:t>TRACK</a:t>
            </a: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4191000" y="4572000"/>
            <a:ext cx="125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 dirty="0">
                <a:solidFill>
                  <a:srgbClr val="FF66FF"/>
                </a:solidFill>
              </a:rPr>
              <a:t>DROPSONDE TRAJECTORY</a:t>
            </a:r>
          </a:p>
        </p:txBody>
      </p:sp>
      <p:sp>
        <p:nvSpPr>
          <p:cNvPr id="43029" name="Oval 21"/>
          <p:cNvSpPr>
            <a:spLocks noChangeArrowheads="1"/>
          </p:cNvSpPr>
          <p:nvPr/>
        </p:nvSpPr>
        <p:spPr bwMode="auto">
          <a:xfrm>
            <a:off x="6667500" y="3822700"/>
            <a:ext cx="88900" cy="889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WordArt 22"/>
          <p:cNvSpPr>
            <a:spLocks noChangeArrowheads="1" noChangeShapeType="1" noTextEdit="1"/>
          </p:cNvSpPr>
          <p:nvPr/>
        </p:nvSpPr>
        <p:spPr bwMode="auto">
          <a:xfrm>
            <a:off x="4467225" y="2781300"/>
            <a:ext cx="6000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182F7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EYE</a:t>
            </a:r>
          </a:p>
        </p:txBody>
      </p:sp>
      <p:sp>
        <p:nvSpPr>
          <p:cNvPr id="11283" name="WordArt 23"/>
          <p:cNvSpPr>
            <a:spLocks noChangeArrowheads="1" noChangeShapeType="1" noTextEdit="1"/>
          </p:cNvSpPr>
          <p:nvPr/>
        </p:nvSpPr>
        <p:spPr bwMode="auto">
          <a:xfrm>
            <a:off x="7175500" y="2470150"/>
            <a:ext cx="12192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917"/>
              </a:avLst>
            </a:prstTxWarp>
          </a:bodyPr>
          <a:lstStyle/>
          <a:p>
            <a:pPr algn="ctr"/>
            <a:r>
              <a:rPr lang="en-US" sz="18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EYEWALL</a:t>
            </a:r>
          </a:p>
        </p:txBody>
      </p:sp>
      <p:sp>
        <p:nvSpPr>
          <p:cNvPr id="11284" name="Text Box 24"/>
          <p:cNvSpPr txBox="1">
            <a:spLocks noChangeArrowheads="1"/>
          </p:cNvSpPr>
          <p:nvPr/>
        </p:nvSpPr>
        <p:spPr bwMode="auto">
          <a:xfrm>
            <a:off x="5778500" y="4584700"/>
            <a:ext cx="469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1285" name="Text Box 25"/>
          <p:cNvSpPr txBox="1">
            <a:spLocks noChangeArrowheads="1"/>
          </p:cNvSpPr>
          <p:nvPr/>
        </p:nvSpPr>
        <p:spPr bwMode="auto">
          <a:xfrm>
            <a:off x="6146800" y="4584700"/>
            <a:ext cx="393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1286" name="Text Box 26"/>
          <p:cNvSpPr txBox="1">
            <a:spLocks noChangeArrowheads="1"/>
          </p:cNvSpPr>
          <p:nvPr/>
        </p:nvSpPr>
        <p:spPr bwMode="auto">
          <a:xfrm>
            <a:off x="6362700" y="4572000"/>
            <a:ext cx="393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1287" name="Text Box 27"/>
          <p:cNvSpPr txBox="1">
            <a:spLocks noChangeArrowheads="1"/>
          </p:cNvSpPr>
          <p:nvPr/>
        </p:nvSpPr>
        <p:spPr bwMode="auto">
          <a:xfrm>
            <a:off x="6565900" y="4572000"/>
            <a:ext cx="393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</a:rPr>
              <a:t>70 </a:t>
            </a:r>
          </a:p>
        </p:txBody>
      </p:sp>
      <p:sp>
        <p:nvSpPr>
          <p:cNvPr id="43036" name="Freeform 28"/>
          <p:cNvSpPr>
            <a:spLocks/>
          </p:cNvSpPr>
          <p:nvPr/>
        </p:nvSpPr>
        <p:spPr bwMode="auto">
          <a:xfrm>
            <a:off x="6559550" y="3905250"/>
            <a:ext cx="158750" cy="1606550"/>
          </a:xfrm>
          <a:custGeom>
            <a:avLst/>
            <a:gdLst>
              <a:gd name="T0" fmla="*/ 158750 w 100"/>
              <a:gd name="T1" fmla="*/ 0 h 756"/>
              <a:gd name="T2" fmla="*/ 152400 w 100"/>
              <a:gd name="T3" fmla="*/ 246508 h 756"/>
              <a:gd name="T4" fmla="*/ 146050 w 100"/>
              <a:gd name="T5" fmla="*/ 433513 h 756"/>
              <a:gd name="T6" fmla="*/ 139700 w 100"/>
              <a:gd name="T7" fmla="*/ 637520 h 756"/>
              <a:gd name="T8" fmla="*/ 133350 w 100"/>
              <a:gd name="T9" fmla="*/ 782024 h 756"/>
              <a:gd name="T10" fmla="*/ 127000 w 100"/>
              <a:gd name="T11" fmla="*/ 918029 h 756"/>
              <a:gd name="T12" fmla="*/ 107950 w 100"/>
              <a:gd name="T13" fmla="*/ 1096534 h 756"/>
              <a:gd name="T14" fmla="*/ 88900 w 100"/>
              <a:gd name="T15" fmla="*/ 1300541 h 756"/>
              <a:gd name="T16" fmla="*/ 69850 w 100"/>
              <a:gd name="T17" fmla="*/ 1419544 h 756"/>
              <a:gd name="T18" fmla="*/ 25400 w 100"/>
              <a:gd name="T19" fmla="*/ 1538548 h 756"/>
              <a:gd name="T20" fmla="*/ 0 w 100"/>
              <a:gd name="T21" fmla="*/ 1606550 h 7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756"/>
              <a:gd name="T35" fmla="*/ 100 w 100"/>
              <a:gd name="T36" fmla="*/ 756 h 7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756">
                <a:moveTo>
                  <a:pt x="100" y="0"/>
                </a:moveTo>
                <a:cubicBezTo>
                  <a:pt x="98" y="41"/>
                  <a:pt x="97" y="82"/>
                  <a:pt x="96" y="116"/>
                </a:cubicBezTo>
                <a:cubicBezTo>
                  <a:pt x="95" y="150"/>
                  <a:pt x="93" y="173"/>
                  <a:pt x="92" y="204"/>
                </a:cubicBezTo>
                <a:cubicBezTo>
                  <a:pt x="91" y="235"/>
                  <a:pt x="89" y="273"/>
                  <a:pt x="88" y="300"/>
                </a:cubicBezTo>
                <a:cubicBezTo>
                  <a:pt x="87" y="327"/>
                  <a:pt x="85" y="346"/>
                  <a:pt x="84" y="368"/>
                </a:cubicBezTo>
                <a:cubicBezTo>
                  <a:pt x="83" y="390"/>
                  <a:pt x="83" y="407"/>
                  <a:pt x="80" y="432"/>
                </a:cubicBezTo>
                <a:cubicBezTo>
                  <a:pt x="77" y="457"/>
                  <a:pt x="72" y="486"/>
                  <a:pt x="68" y="516"/>
                </a:cubicBezTo>
                <a:cubicBezTo>
                  <a:pt x="64" y="546"/>
                  <a:pt x="60" y="587"/>
                  <a:pt x="56" y="612"/>
                </a:cubicBezTo>
                <a:cubicBezTo>
                  <a:pt x="52" y="637"/>
                  <a:pt x="51" y="650"/>
                  <a:pt x="44" y="668"/>
                </a:cubicBezTo>
                <a:cubicBezTo>
                  <a:pt x="37" y="686"/>
                  <a:pt x="23" y="709"/>
                  <a:pt x="16" y="724"/>
                </a:cubicBezTo>
                <a:cubicBezTo>
                  <a:pt x="9" y="739"/>
                  <a:pt x="5" y="748"/>
                  <a:pt x="0" y="756"/>
                </a:cubicBezTo>
              </a:path>
            </a:pathLst>
          </a:custGeom>
          <a:noFill/>
          <a:ln w="38100">
            <a:solidFill>
              <a:srgbClr val="CC66FF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Oval 29"/>
          <p:cNvSpPr>
            <a:spLocks noChangeArrowheads="1"/>
          </p:cNvSpPr>
          <p:nvPr/>
        </p:nvSpPr>
        <p:spPr bwMode="auto">
          <a:xfrm>
            <a:off x="5689600" y="4216400"/>
            <a:ext cx="88900" cy="889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>
            <a:off x="1390650" y="40767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Text Box 31"/>
          <p:cNvSpPr txBox="1">
            <a:spLocks noChangeArrowheads="1"/>
          </p:cNvSpPr>
          <p:nvPr/>
        </p:nvSpPr>
        <p:spPr bwMode="auto">
          <a:xfrm>
            <a:off x="1371600" y="4591050"/>
            <a:ext cx="723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</a:rPr>
              <a:t>3 km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3040" name="Line 32"/>
          <p:cNvSpPr>
            <a:spLocks noChangeShapeType="1"/>
          </p:cNvSpPr>
          <p:nvPr/>
        </p:nvSpPr>
        <p:spPr bwMode="auto">
          <a:xfrm>
            <a:off x="5619750" y="5657850"/>
            <a:ext cx="9906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Text Box 33"/>
          <p:cNvSpPr txBox="1">
            <a:spLocks noChangeArrowheads="1"/>
          </p:cNvSpPr>
          <p:nvPr/>
        </p:nvSpPr>
        <p:spPr bwMode="auto">
          <a:xfrm>
            <a:off x="5505450" y="5695950"/>
            <a:ext cx="1181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hlink"/>
                </a:solidFill>
              </a:rPr>
              <a:t>~2-3 km</a:t>
            </a:r>
            <a:endParaRPr lang="en-US" b="1">
              <a:solidFill>
                <a:schemeClr val="hlink"/>
              </a:solidFill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1020763" y="5518150"/>
            <a:ext cx="1239837" cy="180975"/>
            <a:chOff x="1709" y="3888"/>
            <a:chExt cx="955" cy="114"/>
          </a:xfrm>
        </p:grpSpPr>
        <p:sp>
          <p:nvSpPr>
            <p:cNvPr id="11319" name="Freeform 35"/>
            <p:cNvSpPr>
              <a:spLocks/>
            </p:cNvSpPr>
            <p:nvPr/>
          </p:nvSpPr>
          <p:spPr bwMode="auto">
            <a:xfrm>
              <a:off x="1709" y="3888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0" name="Freeform 36"/>
            <p:cNvSpPr>
              <a:spLocks/>
            </p:cNvSpPr>
            <p:nvPr/>
          </p:nvSpPr>
          <p:spPr bwMode="auto">
            <a:xfrm>
              <a:off x="2027" y="3894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1" name="Freeform 37"/>
            <p:cNvSpPr>
              <a:spLocks/>
            </p:cNvSpPr>
            <p:nvPr/>
          </p:nvSpPr>
          <p:spPr bwMode="auto">
            <a:xfrm>
              <a:off x="2327" y="3900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217738" y="5534025"/>
            <a:ext cx="1239837" cy="180975"/>
            <a:chOff x="1709" y="3888"/>
            <a:chExt cx="955" cy="114"/>
          </a:xfrm>
        </p:grpSpPr>
        <p:sp>
          <p:nvSpPr>
            <p:cNvPr id="11316" name="Freeform 39"/>
            <p:cNvSpPr>
              <a:spLocks/>
            </p:cNvSpPr>
            <p:nvPr/>
          </p:nvSpPr>
          <p:spPr bwMode="auto">
            <a:xfrm>
              <a:off x="1709" y="3888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7" name="Freeform 40"/>
            <p:cNvSpPr>
              <a:spLocks/>
            </p:cNvSpPr>
            <p:nvPr/>
          </p:nvSpPr>
          <p:spPr bwMode="auto">
            <a:xfrm>
              <a:off x="2027" y="3894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8" name="Freeform 41"/>
            <p:cNvSpPr>
              <a:spLocks/>
            </p:cNvSpPr>
            <p:nvPr/>
          </p:nvSpPr>
          <p:spPr bwMode="auto">
            <a:xfrm>
              <a:off x="2327" y="3900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408363" y="5514975"/>
            <a:ext cx="1239837" cy="180975"/>
            <a:chOff x="1709" y="3888"/>
            <a:chExt cx="955" cy="114"/>
          </a:xfrm>
        </p:grpSpPr>
        <p:sp>
          <p:nvSpPr>
            <p:cNvPr id="11313" name="Freeform 43"/>
            <p:cNvSpPr>
              <a:spLocks/>
            </p:cNvSpPr>
            <p:nvPr/>
          </p:nvSpPr>
          <p:spPr bwMode="auto">
            <a:xfrm>
              <a:off x="1709" y="3888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4" name="Freeform 44"/>
            <p:cNvSpPr>
              <a:spLocks/>
            </p:cNvSpPr>
            <p:nvPr/>
          </p:nvSpPr>
          <p:spPr bwMode="auto">
            <a:xfrm>
              <a:off x="2027" y="3894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5" name="Freeform 45"/>
            <p:cNvSpPr>
              <a:spLocks/>
            </p:cNvSpPr>
            <p:nvPr/>
          </p:nvSpPr>
          <p:spPr bwMode="auto">
            <a:xfrm>
              <a:off x="2327" y="3900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4865688" y="5562600"/>
            <a:ext cx="1239837" cy="180975"/>
            <a:chOff x="1709" y="3888"/>
            <a:chExt cx="955" cy="114"/>
          </a:xfrm>
        </p:grpSpPr>
        <p:sp>
          <p:nvSpPr>
            <p:cNvPr id="11310" name="Freeform 47"/>
            <p:cNvSpPr>
              <a:spLocks/>
            </p:cNvSpPr>
            <p:nvPr/>
          </p:nvSpPr>
          <p:spPr bwMode="auto">
            <a:xfrm>
              <a:off x="1709" y="3888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Freeform 48"/>
            <p:cNvSpPr>
              <a:spLocks/>
            </p:cNvSpPr>
            <p:nvPr/>
          </p:nvSpPr>
          <p:spPr bwMode="auto">
            <a:xfrm>
              <a:off x="2027" y="3894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Freeform 49"/>
            <p:cNvSpPr>
              <a:spLocks/>
            </p:cNvSpPr>
            <p:nvPr/>
          </p:nvSpPr>
          <p:spPr bwMode="auto">
            <a:xfrm>
              <a:off x="2327" y="3900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6037263" y="5562600"/>
            <a:ext cx="1239837" cy="180975"/>
            <a:chOff x="1709" y="3888"/>
            <a:chExt cx="955" cy="114"/>
          </a:xfrm>
        </p:grpSpPr>
        <p:sp>
          <p:nvSpPr>
            <p:cNvPr id="11307" name="Freeform 51"/>
            <p:cNvSpPr>
              <a:spLocks/>
            </p:cNvSpPr>
            <p:nvPr/>
          </p:nvSpPr>
          <p:spPr bwMode="auto">
            <a:xfrm>
              <a:off x="1709" y="3888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8" name="Freeform 52"/>
            <p:cNvSpPr>
              <a:spLocks/>
            </p:cNvSpPr>
            <p:nvPr/>
          </p:nvSpPr>
          <p:spPr bwMode="auto">
            <a:xfrm>
              <a:off x="2027" y="3894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Freeform 53"/>
            <p:cNvSpPr>
              <a:spLocks/>
            </p:cNvSpPr>
            <p:nvPr/>
          </p:nvSpPr>
          <p:spPr bwMode="auto">
            <a:xfrm>
              <a:off x="2327" y="3900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7275513" y="5553075"/>
            <a:ext cx="1239837" cy="180975"/>
            <a:chOff x="1709" y="3888"/>
            <a:chExt cx="955" cy="114"/>
          </a:xfrm>
        </p:grpSpPr>
        <p:sp>
          <p:nvSpPr>
            <p:cNvPr id="11304" name="Freeform 55"/>
            <p:cNvSpPr>
              <a:spLocks/>
            </p:cNvSpPr>
            <p:nvPr/>
          </p:nvSpPr>
          <p:spPr bwMode="auto">
            <a:xfrm>
              <a:off x="1709" y="3888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Freeform 56"/>
            <p:cNvSpPr>
              <a:spLocks/>
            </p:cNvSpPr>
            <p:nvPr/>
          </p:nvSpPr>
          <p:spPr bwMode="auto">
            <a:xfrm>
              <a:off x="2027" y="3894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Freeform 57"/>
            <p:cNvSpPr>
              <a:spLocks/>
            </p:cNvSpPr>
            <p:nvPr/>
          </p:nvSpPr>
          <p:spPr bwMode="auto">
            <a:xfrm>
              <a:off x="2327" y="3900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8"/>
          <p:cNvGrpSpPr>
            <a:grpSpLocks/>
          </p:cNvGrpSpPr>
          <p:nvPr/>
        </p:nvGrpSpPr>
        <p:grpSpPr bwMode="auto">
          <a:xfrm>
            <a:off x="4370388" y="5524500"/>
            <a:ext cx="1239837" cy="180975"/>
            <a:chOff x="1709" y="3888"/>
            <a:chExt cx="955" cy="114"/>
          </a:xfrm>
        </p:grpSpPr>
        <p:sp>
          <p:nvSpPr>
            <p:cNvPr id="11301" name="Freeform 59"/>
            <p:cNvSpPr>
              <a:spLocks/>
            </p:cNvSpPr>
            <p:nvPr/>
          </p:nvSpPr>
          <p:spPr bwMode="auto">
            <a:xfrm>
              <a:off x="1709" y="3888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Freeform 60"/>
            <p:cNvSpPr>
              <a:spLocks/>
            </p:cNvSpPr>
            <p:nvPr/>
          </p:nvSpPr>
          <p:spPr bwMode="auto">
            <a:xfrm>
              <a:off x="2027" y="3894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3" name="Freeform 61"/>
            <p:cNvSpPr>
              <a:spLocks/>
            </p:cNvSpPr>
            <p:nvPr/>
          </p:nvSpPr>
          <p:spPr bwMode="auto">
            <a:xfrm>
              <a:off x="2327" y="3900"/>
              <a:ext cx="337" cy="102"/>
            </a:xfrm>
            <a:custGeom>
              <a:avLst/>
              <a:gdLst>
                <a:gd name="T0" fmla="*/ 14 w 1651"/>
                <a:gd name="T1" fmla="*/ 37 h 384"/>
                <a:gd name="T2" fmla="*/ 19 w 1651"/>
                <a:gd name="T3" fmla="*/ 27 h 384"/>
                <a:gd name="T4" fmla="*/ 42 w 1651"/>
                <a:gd name="T5" fmla="*/ 0 h 384"/>
                <a:gd name="T6" fmla="*/ 55 w 1651"/>
                <a:gd name="T7" fmla="*/ 2 h 384"/>
                <a:gd name="T8" fmla="*/ 65 w 1651"/>
                <a:gd name="T9" fmla="*/ 13 h 384"/>
                <a:gd name="T10" fmla="*/ 88 w 1651"/>
                <a:gd name="T11" fmla="*/ 43 h 384"/>
                <a:gd name="T12" fmla="*/ 99 w 1651"/>
                <a:gd name="T13" fmla="*/ 46 h 384"/>
                <a:gd name="T14" fmla="*/ 117 w 1651"/>
                <a:gd name="T15" fmla="*/ 45 h 384"/>
                <a:gd name="T16" fmla="*/ 135 w 1651"/>
                <a:gd name="T17" fmla="*/ 27 h 384"/>
                <a:gd name="T18" fmla="*/ 141 w 1651"/>
                <a:gd name="T19" fmla="*/ 19 h 384"/>
                <a:gd name="T20" fmla="*/ 147 w 1651"/>
                <a:gd name="T21" fmla="*/ 10 h 384"/>
                <a:gd name="T22" fmla="*/ 166 w 1651"/>
                <a:gd name="T23" fmla="*/ 2 h 384"/>
                <a:gd name="T24" fmla="*/ 175 w 1651"/>
                <a:gd name="T25" fmla="*/ 3 h 384"/>
                <a:gd name="T26" fmla="*/ 195 w 1651"/>
                <a:gd name="T27" fmla="*/ 30 h 384"/>
                <a:gd name="T28" fmla="*/ 224 w 1651"/>
                <a:gd name="T29" fmla="*/ 51 h 384"/>
                <a:gd name="T30" fmla="*/ 239 w 1651"/>
                <a:gd name="T31" fmla="*/ 49 h 384"/>
                <a:gd name="T32" fmla="*/ 257 w 1651"/>
                <a:gd name="T33" fmla="*/ 33 h 384"/>
                <a:gd name="T34" fmla="*/ 277 w 1651"/>
                <a:gd name="T35" fmla="*/ 10 h 384"/>
                <a:gd name="T36" fmla="*/ 284 w 1651"/>
                <a:gd name="T37" fmla="*/ 6 h 384"/>
                <a:gd name="T38" fmla="*/ 300 w 1651"/>
                <a:gd name="T39" fmla="*/ 8 h 384"/>
                <a:gd name="T40" fmla="*/ 305 w 1651"/>
                <a:gd name="T41" fmla="*/ 18 h 384"/>
                <a:gd name="T42" fmla="*/ 321 w 1651"/>
                <a:gd name="T43" fmla="*/ 40 h 384"/>
                <a:gd name="T44" fmla="*/ 257 w 1651"/>
                <a:gd name="T45" fmla="*/ 92 h 384"/>
                <a:gd name="T46" fmla="*/ 123 w 1651"/>
                <a:gd name="T47" fmla="*/ 91 h 384"/>
                <a:gd name="T48" fmla="*/ 44 w 1651"/>
                <a:gd name="T49" fmla="*/ 91 h 384"/>
                <a:gd name="T50" fmla="*/ 6 w 1651"/>
                <a:gd name="T51" fmla="*/ 88 h 384"/>
                <a:gd name="T52" fmla="*/ 3 w 1651"/>
                <a:gd name="T53" fmla="*/ 84 h 384"/>
                <a:gd name="T54" fmla="*/ 14 w 1651"/>
                <a:gd name="T55" fmla="*/ 37 h 3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1"/>
                <a:gd name="T85" fmla="*/ 0 h 384"/>
                <a:gd name="T86" fmla="*/ 1651 w 1651"/>
                <a:gd name="T87" fmla="*/ 384 h 3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1" h="384">
                  <a:moveTo>
                    <a:pt x="67" y="138"/>
                  </a:moveTo>
                  <a:cubicBezTo>
                    <a:pt x="78" y="104"/>
                    <a:pt x="65" y="136"/>
                    <a:pt x="91" y="102"/>
                  </a:cubicBezTo>
                  <a:cubicBezTo>
                    <a:pt x="124" y="60"/>
                    <a:pt x="150" y="14"/>
                    <a:pt x="205" y="0"/>
                  </a:cubicBezTo>
                  <a:cubicBezTo>
                    <a:pt x="227" y="2"/>
                    <a:pt x="249" y="1"/>
                    <a:pt x="271" y="6"/>
                  </a:cubicBezTo>
                  <a:cubicBezTo>
                    <a:pt x="290" y="10"/>
                    <a:pt x="303" y="37"/>
                    <a:pt x="319" y="48"/>
                  </a:cubicBezTo>
                  <a:cubicBezTo>
                    <a:pt x="346" y="88"/>
                    <a:pt x="385" y="146"/>
                    <a:pt x="433" y="162"/>
                  </a:cubicBezTo>
                  <a:cubicBezTo>
                    <a:pt x="450" y="168"/>
                    <a:pt x="469" y="170"/>
                    <a:pt x="487" y="174"/>
                  </a:cubicBezTo>
                  <a:cubicBezTo>
                    <a:pt x="515" y="172"/>
                    <a:pt x="543" y="171"/>
                    <a:pt x="571" y="168"/>
                  </a:cubicBezTo>
                  <a:cubicBezTo>
                    <a:pt x="609" y="164"/>
                    <a:pt x="631" y="122"/>
                    <a:pt x="661" y="102"/>
                  </a:cubicBezTo>
                  <a:cubicBezTo>
                    <a:pt x="683" y="69"/>
                    <a:pt x="661" y="97"/>
                    <a:pt x="691" y="72"/>
                  </a:cubicBezTo>
                  <a:cubicBezTo>
                    <a:pt x="750" y="23"/>
                    <a:pt x="674" y="83"/>
                    <a:pt x="721" y="36"/>
                  </a:cubicBezTo>
                  <a:cubicBezTo>
                    <a:pt x="743" y="14"/>
                    <a:pt x="782" y="11"/>
                    <a:pt x="811" y="6"/>
                  </a:cubicBezTo>
                  <a:cubicBezTo>
                    <a:pt x="827" y="8"/>
                    <a:pt x="843" y="8"/>
                    <a:pt x="859" y="12"/>
                  </a:cubicBezTo>
                  <a:cubicBezTo>
                    <a:pt x="904" y="24"/>
                    <a:pt x="924" y="86"/>
                    <a:pt x="955" y="114"/>
                  </a:cubicBezTo>
                  <a:cubicBezTo>
                    <a:pt x="994" y="148"/>
                    <a:pt x="1049" y="182"/>
                    <a:pt x="1099" y="192"/>
                  </a:cubicBezTo>
                  <a:cubicBezTo>
                    <a:pt x="1123" y="190"/>
                    <a:pt x="1147" y="189"/>
                    <a:pt x="1171" y="186"/>
                  </a:cubicBezTo>
                  <a:cubicBezTo>
                    <a:pt x="1208" y="181"/>
                    <a:pt x="1232" y="145"/>
                    <a:pt x="1261" y="126"/>
                  </a:cubicBezTo>
                  <a:cubicBezTo>
                    <a:pt x="1276" y="103"/>
                    <a:pt x="1333" y="44"/>
                    <a:pt x="1357" y="36"/>
                  </a:cubicBezTo>
                  <a:cubicBezTo>
                    <a:pt x="1369" y="32"/>
                    <a:pt x="1393" y="24"/>
                    <a:pt x="1393" y="24"/>
                  </a:cubicBezTo>
                  <a:cubicBezTo>
                    <a:pt x="1419" y="26"/>
                    <a:pt x="1446" y="24"/>
                    <a:pt x="1471" y="30"/>
                  </a:cubicBezTo>
                  <a:cubicBezTo>
                    <a:pt x="1494" y="36"/>
                    <a:pt x="1486" y="52"/>
                    <a:pt x="1495" y="66"/>
                  </a:cubicBezTo>
                  <a:cubicBezTo>
                    <a:pt x="1516" y="97"/>
                    <a:pt x="1541" y="129"/>
                    <a:pt x="1573" y="150"/>
                  </a:cubicBezTo>
                  <a:cubicBezTo>
                    <a:pt x="1651" y="384"/>
                    <a:pt x="1400" y="344"/>
                    <a:pt x="1261" y="348"/>
                  </a:cubicBezTo>
                  <a:cubicBezTo>
                    <a:pt x="1043" y="379"/>
                    <a:pt x="819" y="373"/>
                    <a:pt x="601" y="342"/>
                  </a:cubicBezTo>
                  <a:cubicBezTo>
                    <a:pt x="404" y="349"/>
                    <a:pt x="428" y="352"/>
                    <a:pt x="217" y="342"/>
                  </a:cubicBezTo>
                  <a:cubicBezTo>
                    <a:pt x="155" y="339"/>
                    <a:pt x="31" y="330"/>
                    <a:pt x="31" y="330"/>
                  </a:cubicBezTo>
                  <a:cubicBezTo>
                    <a:pt x="25" y="326"/>
                    <a:pt x="14" y="325"/>
                    <a:pt x="13" y="318"/>
                  </a:cubicBezTo>
                  <a:cubicBezTo>
                    <a:pt x="0" y="235"/>
                    <a:pt x="67" y="209"/>
                    <a:pt x="67" y="138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 animBg="1"/>
      <p:bldP spid="43024" grpId="0" animBg="1"/>
      <p:bldP spid="43027" grpId="0" build="p" autoUpdateAnimBg="0" advAuto="0"/>
      <p:bldP spid="43028" grpId="0" autoUpdateAnimBg="0"/>
      <p:bldP spid="43029" grpId="0" animBg="1"/>
      <p:bldP spid="43036" grpId="0" animBg="1"/>
      <p:bldP spid="43037" grpId="0" animBg="1"/>
      <p:bldP spid="43038" grpId="0" animBg="1"/>
      <p:bldP spid="43039" grpId="0" autoUpdateAnimBg="0"/>
      <p:bldP spid="43040" grpId="0" animBg="1"/>
      <p:bldP spid="4304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ichard.henning\Desktop\Training\Ian\dropson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59436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Coyote: Small unmanned aircraft released into the hurricane from the P-3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12924"/>
            <a:ext cx="8247498" cy="464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315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 G-IV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*Also a Hurricane Hunter</a:t>
            </a:r>
          </a:p>
          <a:p>
            <a:endParaRPr lang="en-US" dirty="0" smtClean="0"/>
          </a:p>
          <a:p>
            <a:r>
              <a:rPr lang="en-US" dirty="0" smtClean="0"/>
              <a:t>*Flies above the storm at 45,000ft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Placeholder 4" descr="g-iv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837" r="10837"/>
          <a:stretch>
            <a:fillRect/>
          </a:stretch>
        </p:blipFill>
        <p:spPr/>
      </p:pic>
      <p:pic>
        <p:nvPicPr>
          <p:cNvPr id="6" name="Picture 5" descr="200px-Gonzo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191000"/>
            <a:ext cx="1905000" cy="1266825"/>
          </a:xfrm>
          <a:prstGeom prst="rect">
            <a:avLst/>
          </a:prstGeom>
        </p:spPr>
      </p:pic>
      <p:pic>
        <p:nvPicPr>
          <p:cNvPr id="8" name="Picture 7" descr="aOC Log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"/>
            <a:ext cx="1833154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noaanews.noaa.gov/stories2006/images/gulfstream-t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2620474" cy="26148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2212848" cy="397417"/>
          </a:xfrm>
        </p:spPr>
        <p:txBody>
          <a:bodyPr/>
          <a:lstStyle/>
          <a:p>
            <a:r>
              <a:rPr lang="en-US" dirty="0" smtClean="0"/>
              <a:t>G-IV Radar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33400" y="1524000"/>
            <a:ext cx="2209800" cy="144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*Nose radar for weather detection and avoidance</a:t>
            </a:r>
          </a:p>
          <a:p>
            <a:endParaRPr lang="en-US" dirty="0" smtClean="0"/>
          </a:p>
          <a:p>
            <a:r>
              <a:rPr lang="en-US" dirty="0" smtClean="0"/>
              <a:t>*Tail Doppler Radar can detect precipitation and wind speed obtaining 3-D wind fields within the storm</a:t>
            </a:r>
            <a:endParaRPr lang="en-US" dirty="0"/>
          </a:p>
        </p:txBody>
      </p:sp>
      <p:pic>
        <p:nvPicPr>
          <p:cNvPr id="7" name="Picture 6" descr="aOC Log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"/>
            <a:ext cx="1833154" cy="609600"/>
          </a:xfrm>
          <a:prstGeom prst="rect">
            <a:avLst/>
          </a:prstGeom>
        </p:spPr>
      </p:pic>
      <p:pic>
        <p:nvPicPr>
          <p:cNvPr id="13320" name="Picture 8" descr="http://sphotos-b.xx.fbcdn.net/hphotos-ash3/177307_10151304073335081_286512191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45">
            <a:off x="3484270" y="1396175"/>
            <a:ext cx="4611184" cy="345838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181600" y="3733800"/>
            <a:ext cx="1542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Tail Doppler Radar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638800" y="3124200"/>
            <a:ext cx="152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tk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62000" y="2057400"/>
            <a:ext cx="5410200" cy="41793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Examples of G-IV tracks</a:t>
            </a:r>
            <a:endParaRPr lang="en-US" dirty="0"/>
          </a:p>
        </p:txBody>
      </p:sp>
      <p:pic>
        <p:nvPicPr>
          <p:cNvPr id="7" name="Picture 6" descr="2012082800_AL092012_N49trac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438400"/>
            <a:ext cx="5175133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6172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Research Flight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61722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Surveillance Flight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 King Air 350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*</a:t>
            </a:r>
            <a:r>
              <a:rPr lang="en-US" sz="2000" dirty="0" smtClean="0"/>
              <a:t>Very advanced cameras to            photograph and map the coastline and waterways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Placeholder 6" descr="King Ai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0877" r="10877"/>
          <a:stretch>
            <a:fillRect/>
          </a:stretch>
        </p:blipFill>
        <p:spPr/>
      </p:pic>
      <p:pic>
        <p:nvPicPr>
          <p:cNvPr id="6" name="Picture 5" descr="aOC Lo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1833154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305800" cy="780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Hurricane Sandy Response Imagery</a:t>
            </a:r>
            <a:endParaRPr lang="en-US" dirty="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768096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aa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914400"/>
            <a:ext cx="5638800" cy="5638800"/>
          </a:xfrm>
          <a:prstGeom prst="rect">
            <a:avLst/>
          </a:prstGeom>
        </p:spPr>
      </p:pic>
      <p:pic>
        <p:nvPicPr>
          <p:cNvPr id="4" name="Picture 3" descr="aOC Log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6019800"/>
            <a:ext cx="1833154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 Changed Coastline in Jers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581900" cy="50546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620000" cy="1143000"/>
          </a:xfrm>
        </p:spPr>
        <p:txBody>
          <a:bodyPr/>
          <a:lstStyle/>
          <a:p>
            <a:r>
              <a:rPr lang="en-US" dirty="0" smtClean="0"/>
              <a:t>Mantoloking, New Jersey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381000"/>
            <a:ext cx="6934200" cy="1143000"/>
          </a:xfrm>
        </p:spPr>
        <p:txBody>
          <a:bodyPr/>
          <a:lstStyle/>
          <a:p>
            <a:r>
              <a:rPr lang="en-US" dirty="0" smtClean="0"/>
              <a:t>After Sandy….</a:t>
            </a:r>
            <a:endParaRPr lang="en-US" dirty="0"/>
          </a:p>
        </p:txBody>
      </p:sp>
      <p:pic>
        <p:nvPicPr>
          <p:cNvPr id="68610" name="Picture 2" descr="A Changed Coastline in Jers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19200"/>
            <a:ext cx="7162800" cy="548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685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Web Page: http://flightscience.noaa.gov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www.aoc.noaa.gov</a:t>
            </a:r>
            <a:endParaRPr lang="en-US" sz="4000" dirty="0"/>
          </a:p>
        </p:txBody>
      </p:sp>
      <p:pic>
        <p:nvPicPr>
          <p:cNvPr id="3" name="Picture 2" descr="NOAA_HH_Logo_1_co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4648200"/>
            <a:ext cx="1564141" cy="1447800"/>
          </a:xfrm>
          <a:prstGeom prst="rect">
            <a:avLst/>
          </a:prstGeom>
        </p:spPr>
      </p:pic>
      <p:pic>
        <p:nvPicPr>
          <p:cNvPr id="4" name="Picture 3" descr="NOAA-A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762000"/>
            <a:ext cx="1831731" cy="1905000"/>
          </a:xfrm>
          <a:prstGeom prst="rect">
            <a:avLst/>
          </a:prstGeom>
        </p:spPr>
      </p:pic>
      <p:pic>
        <p:nvPicPr>
          <p:cNvPr id="5" name="Picture 4" descr="kermi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990600"/>
            <a:ext cx="1494350" cy="1600200"/>
          </a:xfrm>
          <a:prstGeom prst="rect">
            <a:avLst/>
          </a:prstGeom>
        </p:spPr>
      </p:pic>
      <p:pic>
        <p:nvPicPr>
          <p:cNvPr id="6" name="Picture 5" descr="200px-Gonzo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1066800"/>
            <a:ext cx="1905000" cy="1266825"/>
          </a:xfrm>
          <a:prstGeom prst="rect">
            <a:avLst/>
          </a:prstGeom>
        </p:spPr>
      </p:pic>
      <p:pic>
        <p:nvPicPr>
          <p:cNvPr id="7" name="Picture 6" descr="pigg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4648200"/>
            <a:ext cx="1749680" cy="1887052"/>
          </a:xfrm>
          <a:prstGeom prst="rect">
            <a:avLst/>
          </a:prstGeom>
        </p:spPr>
      </p:pic>
      <p:pic>
        <p:nvPicPr>
          <p:cNvPr id="8" name="Picture 7" descr="NOAA_Corps_emble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10400" y="2590800"/>
            <a:ext cx="1456944" cy="1459992"/>
          </a:xfrm>
          <a:prstGeom prst="rect">
            <a:avLst/>
          </a:prstGeom>
        </p:spPr>
      </p:pic>
      <p:pic>
        <p:nvPicPr>
          <p:cNvPr id="9" name="Picture 8" descr="noaa-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4038600"/>
            <a:ext cx="1981200" cy="1981200"/>
          </a:xfrm>
          <a:prstGeom prst="rect">
            <a:avLst/>
          </a:prstGeom>
        </p:spPr>
      </p:pic>
      <p:pic>
        <p:nvPicPr>
          <p:cNvPr id="10" name="Picture 9" descr="otter patch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1000" y="2743200"/>
            <a:ext cx="2025227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305800" cy="6278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         </a:t>
            </a:r>
            <a:r>
              <a:rPr lang="en-US" sz="4000" b="1" dirty="0" smtClean="0"/>
              <a:t>NOAA Aircraft Operations Center</a:t>
            </a:r>
            <a:br>
              <a:rPr lang="en-US" sz="4000" b="1" dirty="0" smtClean="0"/>
            </a:br>
            <a:r>
              <a:rPr lang="en-US" sz="4000" b="1" dirty="0" smtClean="0"/>
              <a:t>           MacDill AFB Tampa Florida </a:t>
            </a:r>
            <a:endParaRPr lang="en-US" sz="4000" b="1" dirty="0"/>
          </a:p>
        </p:txBody>
      </p:sp>
      <p:pic>
        <p:nvPicPr>
          <p:cNvPr id="5" name="Picture 2" descr="C:\Users\dave\Desktop\Outreach\Photos\DSC0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86376"/>
            <a:ext cx="8458200" cy="58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Ey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886200" cy="32004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251138"/>
            <a:ext cx="8305800" cy="1143000"/>
          </a:xfrm>
        </p:spPr>
        <p:txBody>
          <a:bodyPr/>
          <a:lstStyle/>
          <a:p>
            <a:r>
              <a:rPr lang="en-US" dirty="0" smtClean="0"/>
              <a:t>Hurricane Operations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0527"/>
            <a:ext cx="4495800" cy="548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 WP-3 </a:t>
            </a:r>
            <a:r>
              <a:rPr lang="en-US" dirty="0" err="1" smtClean="0"/>
              <a:t>Orions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*Hurricane Hunters</a:t>
            </a:r>
          </a:p>
          <a:p>
            <a:endParaRPr lang="en-US" dirty="0" smtClean="0"/>
          </a:p>
          <a:p>
            <a:r>
              <a:rPr lang="en-US" dirty="0" smtClean="0"/>
              <a:t>*Flies inside the storm</a:t>
            </a:r>
          </a:p>
          <a:p>
            <a:endParaRPr lang="en-US" dirty="0" smtClean="0"/>
          </a:p>
          <a:p>
            <a:r>
              <a:rPr lang="en-US" dirty="0" smtClean="0"/>
              <a:t>*Crew of 18 includes pilots, engineers, navigators, and scientists</a:t>
            </a:r>
          </a:p>
          <a:p>
            <a:endParaRPr lang="en-US" dirty="0" smtClean="0"/>
          </a:p>
          <a:p>
            <a:r>
              <a:rPr lang="en-US" dirty="0" smtClean="0"/>
              <a:t>*Uses </a:t>
            </a:r>
            <a:r>
              <a:rPr lang="en-US" dirty="0" err="1" smtClean="0"/>
              <a:t>dropsondes</a:t>
            </a:r>
            <a:r>
              <a:rPr lang="en-US" dirty="0" smtClean="0"/>
              <a:t> and radar to gather data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 descr="aOC Log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1833154" cy="609600"/>
          </a:xfrm>
          <a:prstGeom prst="rect">
            <a:avLst/>
          </a:prstGeom>
        </p:spPr>
      </p:pic>
      <p:pic>
        <p:nvPicPr>
          <p:cNvPr id="1026" name="Picture 2" descr="C:\Users\a.barry.damiano\Documents\My Documents\My Pictures\P3 times two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10818" r="1081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rmi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209800"/>
            <a:ext cx="3048000" cy="3263900"/>
          </a:xfrm>
          <a:prstGeom prst="rect">
            <a:avLst/>
          </a:prstGeom>
        </p:spPr>
      </p:pic>
      <p:pic>
        <p:nvPicPr>
          <p:cNvPr id="4" name="Picture 3" descr="pigg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598" y="2285999"/>
            <a:ext cx="3065717" cy="33064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            Kermit                    Miss Piggy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" y="270897"/>
            <a:ext cx="9117555" cy="658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33400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HURRICANE</a:t>
            </a:r>
          </a:p>
          <a:p>
            <a:r>
              <a:rPr lang="en-US" dirty="0" smtClean="0"/>
              <a:t>KATRINA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urr-ivan-20040916-ir-loop720x54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86234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38200" y="1295400"/>
            <a:ext cx="7239000" cy="5410200"/>
            <a:chOff x="533400" y="762000"/>
            <a:chExt cx="7745413" cy="5800725"/>
          </a:xfrm>
        </p:grpSpPr>
        <p:pic>
          <p:nvPicPr>
            <p:cNvPr id="6" name="Picture 5" descr="p3 radar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762000"/>
              <a:ext cx="7696200" cy="5772150"/>
            </a:xfrm>
            <a:prstGeom prst="rect">
              <a:avLst/>
            </a:prstGeom>
          </p:spPr>
        </p:pic>
        <p:sp>
          <p:nvSpPr>
            <p:cNvPr id="7" name="Down Arrow 6"/>
            <p:cNvSpPr/>
            <p:nvPr/>
          </p:nvSpPr>
          <p:spPr>
            <a:xfrm>
              <a:off x="1905000" y="2819400"/>
              <a:ext cx="228600" cy="1447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Up Arrow 7"/>
            <p:cNvSpPr/>
            <p:nvPr/>
          </p:nvSpPr>
          <p:spPr>
            <a:xfrm rot="766302">
              <a:off x="5737043" y="2757157"/>
              <a:ext cx="228600" cy="9144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Left Arrow 8"/>
            <p:cNvSpPr/>
            <p:nvPr/>
          </p:nvSpPr>
          <p:spPr>
            <a:xfrm rot="13278013">
              <a:off x="5114940" y="4813575"/>
              <a:ext cx="533400" cy="22993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" descr="C:\Documents and Settings\nicholas.morgan\Desktop\Picture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4343400"/>
              <a:ext cx="2889251" cy="2219325"/>
            </a:xfrm>
            <a:prstGeom prst="rect">
              <a:avLst/>
            </a:prstGeom>
            <a:noFill/>
          </p:spPr>
        </p:pic>
        <p:pic>
          <p:nvPicPr>
            <p:cNvPr id="11" name="Picture 2" descr="C:\Documents and Settings\nicholas.morgan\Desktop\Picture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8800" y="762000"/>
              <a:ext cx="2640013" cy="1914525"/>
            </a:xfrm>
            <a:prstGeom prst="rect">
              <a:avLst/>
            </a:prstGeom>
            <a:noFill/>
          </p:spPr>
        </p:pic>
        <p:pic>
          <p:nvPicPr>
            <p:cNvPr id="12" name="Picture 3" descr="C:\Documents and Settings\nicholas.morgan\Desktop\Picture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0" y="4524632"/>
              <a:ext cx="2523609" cy="1965067"/>
            </a:xfrm>
            <a:prstGeom prst="rect">
              <a:avLst/>
            </a:prstGeom>
            <a:noFill/>
          </p:spPr>
        </p:pic>
      </p:grpSp>
      <p:sp>
        <p:nvSpPr>
          <p:cNvPr id="17" name="TextBox 16"/>
          <p:cNvSpPr txBox="1"/>
          <p:nvPr/>
        </p:nvSpPr>
        <p:spPr>
          <a:xfrm>
            <a:off x="2286000" y="6858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P-3 Radar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35052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Tail Doppler Radar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5800" y="5410200"/>
            <a:ext cx="11849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Lower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Fuselage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Radar 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0" y="3276600"/>
            <a:ext cx="1611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Nose Radar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7717</TotalTime>
  <Words>209</Words>
  <Application>Microsoft Office PowerPoint</Application>
  <PresentationFormat>On-screen Show (4:3)</PresentationFormat>
  <Paragraphs>61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NOAA Aircraft Operations Center</vt:lpstr>
      <vt:lpstr>PowerPoint Presentation</vt:lpstr>
      <vt:lpstr>         NOAA Aircraft Operations Center            MacDill AFB Tampa Florida </vt:lpstr>
      <vt:lpstr>Hurricane Operations</vt:lpstr>
      <vt:lpstr>NOAA WP-3 Orions</vt:lpstr>
      <vt:lpstr>            Kermit                    Miss Piggy</vt:lpstr>
      <vt:lpstr>PowerPoint Presentation</vt:lpstr>
      <vt:lpstr>PowerPoint Presentation</vt:lpstr>
      <vt:lpstr>PowerPoint Presentation</vt:lpstr>
      <vt:lpstr>PowerPoint Presentation</vt:lpstr>
      <vt:lpstr>Figure 4 Pattern</vt:lpstr>
      <vt:lpstr>Flight Through Eyewall</vt:lpstr>
      <vt:lpstr>PowerPoint Presentation</vt:lpstr>
      <vt:lpstr>Coyote: Small unmanned aircraft released into the hurricane from the P-3</vt:lpstr>
      <vt:lpstr>NOAA G-IV</vt:lpstr>
      <vt:lpstr>G-IV Radar</vt:lpstr>
      <vt:lpstr>Examples of G-IV tracks</vt:lpstr>
      <vt:lpstr>NOAA King Air 350</vt:lpstr>
      <vt:lpstr>Hurricane Sandy Response Imagery</vt:lpstr>
      <vt:lpstr>Mantoloking, New Jersey</vt:lpstr>
      <vt:lpstr>After Sandy….</vt:lpstr>
      <vt:lpstr>PowerPoint Presentation</vt:lpstr>
      <vt:lpstr>www.aoc.noaa.gov</vt:lpstr>
    </vt:vector>
  </TitlesOfParts>
  <Company>46 Test Wing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 Reconnaissance and Forecasting</dc:title>
  <dc:creator>46wf04</dc:creator>
  <cp:lastModifiedBy>richard.henning</cp:lastModifiedBy>
  <cp:revision>51</cp:revision>
  <dcterms:created xsi:type="dcterms:W3CDTF">2001-05-14T18:51:12Z</dcterms:created>
  <dcterms:modified xsi:type="dcterms:W3CDTF">2015-04-03T16:35:56Z</dcterms:modified>
</cp:coreProperties>
</file>