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0" r:id="rId2"/>
    <p:sldId id="263" r:id="rId3"/>
    <p:sldId id="264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3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0F305-41E9-2249-B289-550A04728CDE}" type="datetimeFigureOut">
              <a:rPr lang="en-US" smtClean="0"/>
              <a:t>2/21/15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09B9C9-C94E-2C4E-9ACA-44364A0CD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20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A4682-673C-054F-9177-30782491294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17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5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FFF2-3761-4155-873D-074D4F282B5B}" type="datetimeFigureOut">
              <a:rPr lang="en-US" smtClean="0"/>
              <a:t>2/21/15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8690-01B5-4DF8-A15C-0E0C676F0F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131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FFF2-3761-4155-873D-074D4F282B5B}" type="datetimeFigureOut">
              <a:rPr lang="en-US" smtClean="0"/>
              <a:t>2/21/15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8690-01B5-4DF8-A15C-0E0C676F0F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29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FFF2-3761-4155-873D-074D4F282B5B}" type="datetimeFigureOut">
              <a:rPr lang="en-US" smtClean="0"/>
              <a:t>2/21/15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8690-01B5-4DF8-A15C-0E0C676F0F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876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FFF2-3761-4155-873D-074D4F282B5B}" type="datetimeFigureOut">
              <a:rPr lang="en-US" smtClean="0"/>
              <a:t>2/21/15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8690-01B5-4DF8-A15C-0E0C676F0F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219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3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FFF2-3761-4155-873D-074D4F282B5B}" type="datetimeFigureOut">
              <a:rPr lang="en-US" smtClean="0"/>
              <a:t>2/21/15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8690-01B5-4DF8-A15C-0E0C676F0F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33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FFF2-3761-4155-873D-074D4F282B5B}" type="datetimeFigureOut">
              <a:rPr lang="en-US" smtClean="0"/>
              <a:t>2/21/15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8690-01B5-4DF8-A15C-0E0C676F0F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578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FFF2-3761-4155-873D-074D4F282B5B}" type="datetimeFigureOut">
              <a:rPr lang="en-US" smtClean="0"/>
              <a:t>2/21/15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8690-01B5-4DF8-A15C-0E0C676F0F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484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FFF2-3761-4155-873D-074D4F282B5B}" type="datetimeFigureOut">
              <a:rPr lang="en-US" smtClean="0"/>
              <a:t>2/21/15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8690-01B5-4DF8-A15C-0E0C676F0F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00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FFF2-3761-4155-873D-074D4F282B5B}" type="datetimeFigureOut">
              <a:rPr lang="en-US" smtClean="0"/>
              <a:t>2/21/15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8690-01B5-4DF8-A15C-0E0C676F0F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737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8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FFF2-3761-4155-873D-074D4F282B5B}" type="datetimeFigureOut">
              <a:rPr lang="en-US" smtClean="0"/>
              <a:t>2/21/15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8690-01B5-4DF8-A15C-0E0C676F0F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47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FFF2-3761-4155-873D-074D4F282B5B}" type="datetimeFigureOut">
              <a:rPr lang="en-US" smtClean="0"/>
              <a:t>2/21/15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8690-01B5-4DF8-A15C-0E0C676F0F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230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8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7FFF2-3761-4155-873D-074D4F282B5B}" type="datetimeFigureOut">
              <a:rPr lang="en-US" smtClean="0"/>
              <a:t>2/21/15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8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8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D8690-01B5-4DF8-A15C-0E0C676F0F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25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541462"/>
            <a:ext cx="7239000" cy="3716338"/>
          </a:xfrm>
        </p:spPr>
        <p:txBody>
          <a:bodyPr>
            <a:normAutofit/>
          </a:bodyPr>
          <a:lstStyle/>
          <a:p>
            <a:r>
              <a:rPr lang="en-US" dirty="0" err="1" smtClean="0"/>
              <a:t>CalWater</a:t>
            </a:r>
            <a:r>
              <a:rPr lang="en-US" dirty="0" smtClean="0"/>
              <a:t> 2015</a:t>
            </a:r>
            <a:br>
              <a:rPr lang="en-US" dirty="0" smtClean="0"/>
            </a:br>
            <a:r>
              <a:rPr lang="en-US" dirty="0" smtClean="0"/>
              <a:t>G-IV Research Flight 11</a:t>
            </a:r>
            <a:br>
              <a:rPr lang="en-US" dirty="0" smtClean="0"/>
            </a:br>
            <a:r>
              <a:rPr lang="en-US" dirty="0" smtClean="0"/>
              <a:t>22 Feb 2015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Subtropical AR Transect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80"/>
            <a:ext cx="2895600" cy="365125"/>
          </a:xfrm>
        </p:spPr>
        <p:txBody>
          <a:bodyPr/>
          <a:lstStyle/>
          <a:p>
            <a:r>
              <a:rPr lang="en-US" dirty="0" smtClean="0"/>
              <a:t>Draft </a:t>
            </a:r>
            <a:r>
              <a:rPr lang="en-US" dirty="0" smtClean="0"/>
              <a:t>10</a:t>
            </a:r>
            <a:r>
              <a:rPr lang="en-US" dirty="0" smtClean="0"/>
              <a:t>00 </a:t>
            </a:r>
            <a:r>
              <a:rPr lang="en-US" dirty="0" smtClean="0"/>
              <a:t>HT 2/21/15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337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Box 66"/>
          <p:cNvSpPr txBox="1"/>
          <p:nvPr/>
        </p:nvSpPr>
        <p:spPr>
          <a:xfrm>
            <a:off x="99791" y="65354"/>
            <a:ext cx="4015009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</a:rPr>
              <a:t>Research Flight 11</a:t>
            </a:r>
          </a:p>
          <a:p>
            <a:r>
              <a:rPr lang="en-US" sz="2800" dirty="0" smtClean="0">
                <a:solidFill>
                  <a:prstClr val="black"/>
                </a:solidFill>
              </a:rPr>
              <a:t>Subtropic</a:t>
            </a:r>
            <a:r>
              <a:rPr lang="en-US" sz="2800" dirty="0" smtClean="0">
                <a:solidFill>
                  <a:prstClr val="black"/>
                </a:solidFill>
              </a:rPr>
              <a:t>al </a:t>
            </a:r>
            <a:r>
              <a:rPr lang="en-US" sz="2800" dirty="0" smtClean="0">
                <a:solidFill>
                  <a:prstClr val="black"/>
                </a:solidFill>
              </a:rPr>
              <a:t>AR Transect</a:t>
            </a:r>
            <a:endParaRPr lang="en-US" sz="28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68" name="Tab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167457"/>
              </p:ext>
            </p:extLst>
          </p:nvPr>
        </p:nvGraphicFramePr>
        <p:xfrm>
          <a:off x="5791200" y="3005554"/>
          <a:ext cx="2057400" cy="138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762035"/>
                <a:gridCol w="838165"/>
              </a:tblGrid>
              <a:tr h="1981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Lat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Lon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26</a:t>
                      </a:r>
                      <a:r>
                        <a:rPr lang="en-US" sz="1200" dirty="0" smtClean="0">
                          <a:latin typeface="Lucida Grande"/>
                          <a:ea typeface="Lucida Grande"/>
                          <a:cs typeface="Lucida Grande"/>
                        </a:rPr>
                        <a:t>°</a:t>
                      </a:r>
                      <a:r>
                        <a:rPr lang="en-US" sz="1200" dirty="0" smtClean="0"/>
                        <a:t>45’</a:t>
                      </a:r>
                      <a:r>
                        <a:rPr lang="en-US" sz="1200" dirty="0" smtClean="0"/>
                        <a:t>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158</a:t>
                      </a:r>
                      <a:r>
                        <a:rPr lang="en-US" sz="1200" dirty="0" smtClean="0">
                          <a:latin typeface="Lucida Grande"/>
                          <a:ea typeface="Lucida Grande"/>
                          <a:cs typeface="Lucida Grande"/>
                        </a:rPr>
                        <a:t>°</a:t>
                      </a:r>
                      <a:r>
                        <a:rPr lang="en-US" sz="1200" dirty="0" smtClean="0">
                          <a:latin typeface="+mn-lt"/>
                          <a:ea typeface="+mn-ea"/>
                          <a:cs typeface="+mn-cs"/>
                        </a:rPr>
                        <a:t>00</a:t>
                      </a:r>
                      <a:r>
                        <a:rPr lang="en-US" sz="1200" dirty="0" smtClean="0"/>
                        <a:t>’</a:t>
                      </a:r>
                      <a:r>
                        <a:rPr lang="en-US" sz="1200" dirty="0" smtClean="0"/>
                        <a:t>W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  <a:r>
                        <a:rPr lang="en-US" sz="1200" dirty="0" smtClean="0">
                          <a:latin typeface="Lucida Grande"/>
                          <a:ea typeface="Lucida Grande"/>
                          <a:cs typeface="Lucida Grande"/>
                        </a:rPr>
                        <a:t>°</a:t>
                      </a:r>
                      <a:r>
                        <a:rPr lang="en-US" sz="1200" dirty="0" smtClean="0"/>
                        <a:t>00</a:t>
                      </a:r>
                      <a:r>
                        <a:rPr lang="en-US" sz="1200" dirty="0" smtClean="0"/>
                        <a:t>’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170</a:t>
                      </a:r>
                      <a:r>
                        <a:rPr lang="en-US" sz="1200" dirty="0" smtClean="0">
                          <a:latin typeface="Lucida Grande"/>
                          <a:ea typeface="Lucida Grande"/>
                          <a:cs typeface="Lucida Grande"/>
                        </a:rPr>
                        <a:t>°</a:t>
                      </a:r>
                      <a:r>
                        <a:rPr lang="en-US" sz="1200" dirty="0" smtClean="0"/>
                        <a:t>00</a:t>
                      </a:r>
                      <a:r>
                        <a:rPr lang="en-US" sz="1200" dirty="0" smtClean="0"/>
                        <a:t>’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US" sz="1200" dirty="0" smtClean="0">
                          <a:latin typeface="Lucida Grande"/>
                          <a:ea typeface="Lucida Grande"/>
                          <a:cs typeface="Lucida Grande"/>
                        </a:rPr>
                        <a:t>°</a:t>
                      </a:r>
                      <a:r>
                        <a:rPr lang="en-US" sz="1200" dirty="0" smtClean="0"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  <a:r>
                        <a:rPr lang="en-US" sz="1200" dirty="0" smtClean="0"/>
                        <a:t>’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  <a:ea typeface="+mn-ea"/>
                          <a:cs typeface="+mn-cs"/>
                        </a:rPr>
                        <a:t>158</a:t>
                      </a:r>
                      <a:r>
                        <a:rPr lang="en-US" sz="1200" dirty="0" smtClean="0">
                          <a:latin typeface="Lucida Grande"/>
                          <a:ea typeface="Lucida Grande"/>
                          <a:cs typeface="Lucida Grande"/>
                        </a:rPr>
                        <a:t>°</a:t>
                      </a:r>
                      <a:r>
                        <a:rPr lang="en-US" sz="1200" dirty="0" smtClean="0"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200" dirty="0" smtClean="0"/>
                        <a:t>0</a:t>
                      </a:r>
                      <a:r>
                        <a:rPr lang="en-US" sz="1200" dirty="0" smtClean="0"/>
                        <a:t>’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715000" y="4529554"/>
            <a:ext cx="1371600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</a:rPr>
              <a:t>NOTAM Box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15000" y="2667000"/>
            <a:ext cx="1371600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</a:rPr>
              <a:t>Flight Plan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247632"/>
              </p:ext>
            </p:extLst>
          </p:nvPr>
        </p:nvGraphicFramePr>
        <p:xfrm>
          <a:off x="5791200" y="4831304"/>
          <a:ext cx="1752600" cy="1755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895"/>
                <a:gridCol w="828705"/>
              </a:tblGrid>
              <a:tr h="35113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Lat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Lon</a:t>
                      </a:r>
                      <a:endParaRPr lang="en-US" sz="1200" dirty="0"/>
                    </a:p>
                  </a:txBody>
                  <a:tcPr/>
                </a:tc>
              </a:tr>
              <a:tr h="35113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r>
                        <a:rPr lang="en-US" sz="1200" dirty="0" smtClean="0">
                          <a:latin typeface="Lucida Grande"/>
                          <a:ea typeface="Lucida Grande"/>
                          <a:cs typeface="Lucida Grande"/>
                        </a:rPr>
                        <a:t>°</a:t>
                      </a:r>
                      <a:r>
                        <a:rPr lang="en-US" sz="1200" dirty="0" smtClean="0"/>
                        <a:t>00’N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156</a:t>
                      </a:r>
                      <a:r>
                        <a:rPr lang="en-US" sz="1200" dirty="0" smtClean="0">
                          <a:latin typeface="Lucida Grande"/>
                          <a:ea typeface="Lucida Grande"/>
                          <a:cs typeface="Lucida Grande"/>
                        </a:rPr>
                        <a:t>°</a:t>
                      </a:r>
                      <a:r>
                        <a:rPr lang="en-US" sz="1200" dirty="0" smtClean="0"/>
                        <a:t>00’W</a:t>
                      </a:r>
                      <a:endParaRPr lang="en-US" sz="1200" dirty="0"/>
                    </a:p>
                  </a:txBody>
                  <a:tcPr/>
                </a:tc>
              </a:tr>
              <a:tr h="35113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  <a:ea typeface="+mn-ea"/>
                          <a:cs typeface="+mn-cs"/>
                        </a:rPr>
                        <a:t>44</a:t>
                      </a:r>
                      <a:r>
                        <a:rPr lang="en-US" sz="1200" dirty="0" smtClean="0">
                          <a:latin typeface="Lucida Grande"/>
                          <a:ea typeface="Lucida Grande"/>
                          <a:cs typeface="Lucida Grande"/>
                        </a:rPr>
                        <a:t>°</a:t>
                      </a:r>
                      <a:r>
                        <a:rPr lang="en-US" sz="1200" dirty="0" smtClean="0"/>
                        <a:t>00’N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168</a:t>
                      </a:r>
                      <a:r>
                        <a:rPr lang="en-US" sz="1200" dirty="0" smtClean="0">
                          <a:latin typeface="Lucida Grande"/>
                          <a:ea typeface="Lucida Grande"/>
                          <a:cs typeface="Lucida Grande"/>
                        </a:rPr>
                        <a:t>°</a:t>
                      </a:r>
                      <a:r>
                        <a:rPr lang="en-US" sz="1200" dirty="0" smtClean="0"/>
                        <a:t>00’W</a:t>
                      </a:r>
                      <a:endParaRPr lang="en-US" sz="1200" dirty="0"/>
                    </a:p>
                  </a:txBody>
                  <a:tcPr/>
                </a:tc>
              </a:tr>
              <a:tr h="35113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  <a:ea typeface="+mn-ea"/>
                          <a:cs typeface="+mn-cs"/>
                        </a:rPr>
                        <a:t>44</a:t>
                      </a:r>
                      <a:r>
                        <a:rPr lang="en-US" sz="1200" dirty="0" smtClean="0">
                          <a:latin typeface="Lucida Grande"/>
                          <a:ea typeface="Lucida Grande"/>
                          <a:cs typeface="Lucida Grande"/>
                        </a:rPr>
                        <a:t>°</a:t>
                      </a:r>
                      <a:r>
                        <a:rPr lang="en-US" sz="1200" dirty="0" smtClean="0"/>
                        <a:t>00’N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178</a:t>
                      </a:r>
                      <a:r>
                        <a:rPr lang="en-US" sz="1200" dirty="0" smtClean="0">
                          <a:latin typeface="Lucida Grande"/>
                          <a:ea typeface="Lucida Grande"/>
                          <a:cs typeface="Lucida Grande"/>
                        </a:rPr>
                        <a:t>°</a:t>
                      </a:r>
                      <a:r>
                        <a:rPr lang="en-US" sz="1200" dirty="0" smtClean="0"/>
                        <a:t>00’W</a:t>
                      </a:r>
                      <a:endParaRPr lang="en-US" sz="1200" dirty="0"/>
                    </a:p>
                  </a:txBody>
                  <a:tcPr/>
                </a:tc>
              </a:tr>
              <a:tr h="35113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r>
                        <a:rPr lang="en-US" sz="1200" dirty="0" smtClean="0">
                          <a:latin typeface="Lucida Grande"/>
                          <a:ea typeface="Lucida Grande"/>
                          <a:cs typeface="Lucida Grande"/>
                        </a:rPr>
                        <a:t>°</a:t>
                      </a:r>
                      <a:r>
                        <a:rPr lang="en-US" sz="1200" dirty="0" smtClean="0"/>
                        <a:t>00’N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164</a:t>
                      </a:r>
                      <a:r>
                        <a:rPr lang="en-US" sz="1200" dirty="0" smtClean="0">
                          <a:latin typeface="Lucida Grande"/>
                          <a:ea typeface="Lucida Grande"/>
                          <a:cs typeface="Lucida Grande"/>
                        </a:rPr>
                        <a:t>°</a:t>
                      </a:r>
                      <a:r>
                        <a:rPr lang="en-US" sz="1200" dirty="0" smtClean="0"/>
                        <a:t>00’W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 descr="Screen Shot 2015-02-21 at 9.12.5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1600"/>
            <a:ext cx="5495483" cy="5486400"/>
          </a:xfrm>
          <a:prstGeom prst="rect">
            <a:avLst/>
          </a:prstGeom>
        </p:spPr>
      </p:pic>
      <p:sp>
        <p:nvSpPr>
          <p:cNvPr id="75" name="TextBox 74"/>
          <p:cNvSpPr txBox="1"/>
          <p:nvPr/>
        </p:nvSpPr>
        <p:spPr>
          <a:xfrm>
            <a:off x="5181600" y="76200"/>
            <a:ext cx="3962400" cy="22467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SUN/22 Feb </a:t>
            </a:r>
            <a:r>
              <a:rPr lang="en-US" sz="1600" dirty="0" smtClean="0">
                <a:solidFill>
                  <a:prstClr val="black"/>
                </a:solidFill>
              </a:rPr>
              <a:t>2015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Take </a:t>
            </a:r>
            <a:r>
              <a:rPr lang="en-US" sz="1600" dirty="0" smtClean="0">
                <a:solidFill>
                  <a:prstClr val="black"/>
                </a:solidFill>
              </a:rPr>
              <a:t>Off 1100 HT (21Z)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Duration </a:t>
            </a:r>
            <a:r>
              <a:rPr lang="en-US" sz="1600" dirty="0" smtClean="0">
                <a:solidFill>
                  <a:prstClr val="black"/>
                </a:solidFill>
              </a:rPr>
              <a:t>~</a:t>
            </a:r>
            <a:r>
              <a:rPr lang="en-US" sz="1600" dirty="0" smtClean="0">
                <a:solidFill>
                  <a:prstClr val="black"/>
                </a:solidFill>
              </a:rPr>
              <a:t>7 </a:t>
            </a:r>
            <a:r>
              <a:rPr lang="en-US" sz="1600" dirty="0" smtClean="0">
                <a:solidFill>
                  <a:prstClr val="black"/>
                </a:solidFill>
              </a:rPr>
              <a:t>h</a:t>
            </a:r>
          </a:p>
          <a:p>
            <a:endParaRPr lang="en-US" sz="1600" dirty="0" smtClean="0">
              <a:solidFill>
                <a:prstClr val="black"/>
              </a:solidFill>
            </a:endParaRPr>
          </a:p>
          <a:p>
            <a:r>
              <a:rPr lang="en-US" sz="1600" dirty="0" smtClean="0">
                <a:solidFill>
                  <a:prstClr val="black"/>
                </a:solidFill>
              </a:rPr>
              <a:t>Platform Scientist</a:t>
            </a:r>
            <a:r>
              <a:rPr lang="en-US" sz="1600" dirty="0">
                <a:solidFill>
                  <a:prstClr val="black"/>
                </a:solidFill>
              </a:rPr>
              <a:t>:  </a:t>
            </a:r>
            <a:r>
              <a:rPr lang="en-US" sz="1600" dirty="0" smtClean="0">
                <a:solidFill>
                  <a:prstClr val="black"/>
                </a:solidFill>
              </a:rPr>
              <a:t>Ryan </a:t>
            </a:r>
            <a:r>
              <a:rPr lang="en-US" sz="1600" dirty="0" smtClean="0">
                <a:solidFill>
                  <a:prstClr val="black"/>
                </a:solidFill>
              </a:rPr>
              <a:t>Spackman</a:t>
            </a:r>
            <a:endParaRPr lang="en-US" sz="1600" dirty="0" smtClean="0">
              <a:solidFill>
                <a:prstClr val="black"/>
              </a:solidFill>
            </a:endParaRPr>
          </a:p>
          <a:p>
            <a:r>
              <a:rPr lang="en-US" sz="1600" dirty="0" smtClean="0">
                <a:solidFill>
                  <a:prstClr val="black"/>
                </a:solidFill>
              </a:rPr>
              <a:t>Observers:  NOAA Corp Officers TBD</a:t>
            </a:r>
            <a:endParaRPr lang="en-US" sz="1600" dirty="0" smtClean="0">
              <a:solidFill>
                <a:prstClr val="black"/>
              </a:solidFill>
            </a:endParaRPr>
          </a:p>
          <a:p>
            <a:endParaRPr lang="en-US" sz="1200" dirty="0" smtClean="0">
              <a:solidFill>
                <a:prstClr val="black"/>
              </a:solidFill>
            </a:endParaRPr>
          </a:p>
          <a:p>
            <a:r>
              <a:rPr lang="en-US" sz="1600" dirty="0" smtClean="0">
                <a:solidFill>
                  <a:prstClr val="black"/>
                </a:solidFill>
              </a:rPr>
              <a:t>30 </a:t>
            </a:r>
            <a:r>
              <a:rPr lang="en-US" sz="1600" dirty="0" err="1" smtClean="0">
                <a:solidFill>
                  <a:prstClr val="black"/>
                </a:solidFill>
              </a:rPr>
              <a:t>dropsondes</a:t>
            </a:r>
            <a:r>
              <a:rPr lang="en-US" sz="1600" dirty="0" smtClean="0">
                <a:solidFill>
                  <a:prstClr val="black"/>
                </a:solidFill>
              </a:rPr>
              <a:t> at </a:t>
            </a:r>
            <a:r>
              <a:rPr lang="en-US" sz="1600" dirty="0" smtClean="0">
                <a:solidFill>
                  <a:prstClr val="black"/>
                </a:solidFill>
              </a:rPr>
              <a:t>40 </a:t>
            </a:r>
            <a:r>
              <a:rPr lang="en-US" sz="1600" dirty="0" err="1" smtClean="0">
                <a:solidFill>
                  <a:prstClr val="black"/>
                </a:solidFill>
              </a:rPr>
              <a:t>nmi</a:t>
            </a:r>
            <a:r>
              <a:rPr lang="en-US" sz="1600" dirty="0" smtClean="0">
                <a:solidFill>
                  <a:prstClr val="black"/>
                </a:solidFill>
              </a:rPr>
              <a:t> spacing </a:t>
            </a:r>
            <a:r>
              <a:rPr lang="en-US" sz="1600" dirty="0" smtClean="0">
                <a:solidFill>
                  <a:prstClr val="black"/>
                </a:solidFill>
              </a:rPr>
              <a:t>along </a:t>
            </a:r>
            <a:r>
              <a:rPr lang="en-US" sz="1600" dirty="0" smtClean="0">
                <a:solidFill>
                  <a:prstClr val="black"/>
                </a:solidFill>
              </a:rPr>
              <a:t>transect only in out</a:t>
            </a:r>
            <a:r>
              <a:rPr lang="en-US" sz="1600" dirty="0" smtClean="0">
                <a:solidFill>
                  <a:prstClr val="black"/>
                </a:solidFill>
              </a:rPr>
              <a:t>bound direction</a:t>
            </a:r>
            <a:endParaRPr lang="en-US" sz="16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579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687948"/>
              </p:ext>
            </p:extLst>
          </p:nvPr>
        </p:nvGraphicFramePr>
        <p:xfrm>
          <a:off x="620907" y="320331"/>
          <a:ext cx="3465447" cy="6250680"/>
        </p:xfrm>
        <a:graphic>
          <a:graphicData uri="http://schemas.openxmlformats.org/drawingml/2006/table">
            <a:tbl>
              <a:tblPr/>
              <a:tblGrid>
                <a:gridCol w="1155149"/>
                <a:gridCol w="1155149"/>
                <a:gridCol w="1155149"/>
              </a:tblGrid>
              <a:tr h="169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Dropsonde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Lon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26°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45</a:t>
                      </a:r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158°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00</a:t>
                      </a:r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27° 17'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158° 25'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27° 48'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158° 50'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28° 20</a:t>
                      </a:r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159° 14'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28° 51'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159° 39'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29° 23'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160° 04'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29° 54'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160° 29'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30° 26'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160° 54'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30° 57'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161° 19'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31° 29'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161° 43</a:t>
                      </a:r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32° 01'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162° 08'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32° 32'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162° 33'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33° 04'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162° 58'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33° 35'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163° 23'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34° 07'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163° 48'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34° 38'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164° 12'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35° 10</a:t>
                      </a:r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164° 37'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35° 41'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165° 02'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044"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675238"/>
              </p:ext>
            </p:extLst>
          </p:nvPr>
        </p:nvGraphicFramePr>
        <p:xfrm>
          <a:off x="4795021" y="262799"/>
          <a:ext cx="3616581" cy="4062942"/>
        </p:xfrm>
        <a:graphic>
          <a:graphicData uri="http://schemas.openxmlformats.org/drawingml/2006/table">
            <a:tbl>
              <a:tblPr/>
              <a:tblGrid>
                <a:gridCol w="1205527"/>
                <a:gridCol w="1205527"/>
                <a:gridCol w="1205527"/>
              </a:tblGrid>
              <a:tr h="169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Dropsonde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Lat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Lon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36° 13'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165° 27'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36° 44'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165° 52'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37° 16'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166° 17'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37° 48'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166° 41'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38° 19'</a:t>
                      </a:r>
                      <a:endParaRPr lang="tr-T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167° 06'</a:t>
                      </a:r>
                      <a:endParaRPr lang="tr-T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38° 51'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167° 31</a:t>
                      </a:r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39° 22'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167° 56'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39° 54'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168° 21'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40° 25'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168° 46'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40° 57'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169° 10</a:t>
                      </a:r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41° 28'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169° 35'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42° 00'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170° 00</a:t>
                      </a:r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'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6274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3267</TotalTime>
  <Words>410</Words>
  <Application>Microsoft Macintosh PowerPoint</Application>
  <PresentationFormat>On-screen Show (4:3)</PresentationFormat>
  <Paragraphs>133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CalWater 2015 G-IV Research Flight 11 22 Feb 2015  Subtropical AR Transect</vt:lpstr>
      <vt:lpstr>PowerPoint Presentation</vt:lpstr>
      <vt:lpstr>PowerPoint Presentation</vt:lpstr>
    </vt:vector>
  </TitlesOfParts>
  <Company>Naval Research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Chen, Ms. Sue</dc:creator>
  <cp:lastModifiedBy>Ryan Spackman</cp:lastModifiedBy>
  <cp:revision>184</cp:revision>
  <cp:lastPrinted>2015-02-04T21:25:54Z</cp:lastPrinted>
  <dcterms:created xsi:type="dcterms:W3CDTF">2015-01-26T19:00:36Z</dcterms:created>
  <dcterms:modified xsi:type="dcterms:W3CDTF">2015-02-21T19:49:13Z</dcterms:modified>
</cp:coreProperties>
</file>