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81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0F305-41E9-2249-B289-550A04728CDE}" type="datetimeFigureOut">
              <a:rPr lang="en-US" smtClean="0"/>
              <a:t>2/19/15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9B9C9-C94E-2C4E-9ACA-44364A0C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20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4682-673C-054F-9177-30782491294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817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131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29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87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219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933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7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484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00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737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79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23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7FFF2-3761-4155-873D-074D4F282B5B}" type="datetimeFigureOut">
              <a:rPr lang="en-US" smtClean="0"/>
              <a:t>2/19/15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D8690-01B5-4DF8-A15C-0E0C676F0F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92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41462"/>
            <a:ext cx="7239000" cy="3716338"/>
          </a:xfrm>
        </p:spPr>
        <p:txBody>
          <a:bodyPr>
            <a:normAutofit/>
          </a:bodyPr>
          <a:lstStyle/>
          <a:p>
            <a:r>
              <a:rPr lang="en-US" dirty="0" err="1" smtClean="0"/>
              <a:t>CalWater</a:t>
            </a:r>
            <a:r>
              <a:rPr lang="en-US" dirty="0" smtClean="0"/>
              <a:t> 2015</a:t>
            </a:r>
            <a:br>
              <a:rPr lang="en-US" dirty="0" smtClean="0"/>
            </a:br>
            <a:r>
              <a:rPr lang="en-US" dirty="0" smtClean="0"/>
              <a:t>G-IV Research Flight 10</a:t>
            </a:r>
            <a:br>
              <a:rPr lang="en-US" dirty="0" smtClean="0"/>
            </a:br>
            <a:r>
              <a:rPr lang="en-US" dirty="0" smtClean="0"/>
              <a:t>20 Feb 2015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AR Transition Transects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Final 0800 </a:t>
            </a:r>
            <a:r>
              <a:rPr lang="en-US" dirty="0" smtClean="0"/>
              <a:t>HT 2</a:t>
            </a:r>
            <a:r>
              <a:rPr lang="en-US" dirty="0" smtClean="0"/>
              <a:t>/20/</a:t>
            </a:r>
            <a:r>
              <a:rPr lang="en-US" dirty="0" smtClean="0"/>
              <a:t>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337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02-19 at 7.01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065" y="2714513"/>
            <a:ext cx="5985916" cy="411480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99791" y="65354"/>
            <a:ext cx="4015009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Research Flight 10</a:t>
            </a:r>
          </a:p>
          <a:p>
            <a:r>
              <a:rPr lang="en-US" sz="2800" dirty="0" smtClean="0">
                <a:solidFill>
                  <a:prstClr val="black"/>
                </a:solidFill>
              </a:rPr>
              <a:t>AR Transition Transects</a:t>
            </a:r>
          </a:p>
        </p:txBody>
      </p: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286900"/>
              </p:ext>
            </p:extLst>
          </p:nvPr>
        </p:nvGraphicFramePr>
        <p:xfrm>
          <a:off x="76200" y="1524000"/>
          <a:ext cx="2057400" cy="324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762035"/>
                <a:gridCol w="838165"/>
              </a:tblGrid>
              <a:tr h="198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Lat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Lon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30’N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200" dirty="0" smtClean="0"/>
                        <a:t>0’W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155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30’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30’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157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30’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30’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153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30’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158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30’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30’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162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30’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164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US" sz="1200" dirty="0" smtClean="0"/>
                        <a:t>0’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30’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r>
                        <a:rPr lang="en-US" sz="1200" dirty="0" smtClean="0"/>
                        <a:t>’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286000" y="1143000"/>
            <a:ext cx="137160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</a:rPr>
              <a:t>NOTAM Box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876800"/>
            <a:ext cx="3124200" cy="1723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rIns="0" rtlCol="0" anchor="t" anchorCtr="0">
            <a:spAutoFit/>
          </a:bodyPr>
          <a:lstStyle/>
          <a:p>
            <a:pPr marL="182880">
              <a:spcAft>
                <a:spcPts val="600"/>
              </a:spcAft>
            </a:pPr>
            <a:r>
              <a:rPr lang="en-US" sz="1600" b="1" dirty="0" smtClean="0">
                <a:solidFill>
                  <a:prstClr val="black"/>
                </a:solidFill>
              </a:rPr>
              <a:t>Flight Notes</a:t>
            </a:r>
          </a:p>
          <a:p>
            <a:pPr marL="256032" indent="-16459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Perform lawnmower pattern from </a:t>
            </a:r>
            <a:r>
              <a:rPr lang="en-US" sz="1600" dirty="0" smtClean="0">
                <a:solidFill>
                  <a:prstClr val="black"/>
                </a:solidFill>
              </a:rPr>
              <a:t>east to west</a:t>
            </a:r>
            <a:endParaRPr lang="en-US" sz="1600" dirty="0">
              <a:solidFill>
                <a:prstClr val="black"/>
              </a:solidFill>
            </a:endParaRPr>
          </a:p>
          <a:p>
            <a:pPr marL="256032" indent="-16459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Exact coordinates for </a:t>
            </a:r>
            <a:r>
              <a:rPr lang="en-US" sz="1600" dirty="0" err="1" smtClean="0">
                <a:solidFill>
                  <a:prstClr val="black"/>
                </a:solidFill>
              </a:rPr>
              <a:t>dropsonde</a:t>
            </a:r>
            <a:r>
              <a:rPr lang="en-US" sz="1600" dirty="0" smtClean="0">
                <a:solidFill>
                  <a:prstClr val="black"/>
                </a:solidFill>
              </a:rPr>
              <a:t> release </a:t>
            </a:r>
            <a:r>
              <a:rPr lang="en-US" sz="1600" dirty="0" smtClean="0">
                <a:solidFill>
                  <a:prstClr val="black"/>
                </a:solidFill>
              </a:rPr>
              <a:t>are provided </a:t>
            </a:r>
            <a:r>
              <a:rPr lang="en-US" sz="1600" dirty="0" smtClean="0">
                <a:solidFill>
                  <a:prstClr val="black"/>
                </a:solidFill>
              </a:rPr>
              <a:t>in </a:t>
            </a:r>
            <a:r>
              <a:rPr lang="en-US" sz="1600" dirty="0" smtClean="0">
                <a:solidFill>
                  <a:prstClr val="black"/>
                </a:solidFill>
              </a:rPr>
              <a:t>follow-on table</a:t>
            </a:r>
            <a:endParaRPr lang="en-US" sz="1600" dirty="0" smtClean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" y="1143000"/>
            <a:ext cx="137160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</a:rPr>
              <a:t>Flight Plan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191000" y="228600"/>
            <a:ext cx="4953000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FRI/20 Feb 2015	Take Off </a:t>
            </a:r>
            <a:r>
              <a:rPr lang="en-US" sz="1600" dirty="0" smtClean="0">
                <a:solidFill>
                  <a:prstClr val="black"/>
                </a:solidFill>
              </a:rPr>
              <a:t>1200 </a:t>
            </a:r>
            <a:r>
              <a:rPr lang="en-US" sz="1600" dirty="0" smtClean="0">
                <a:solidFill>
                  <a:prstClr val="black"/>
                </a:solidFill>
              </a:rPr>
              <a:t>HT (</a:t>
            </a:r>
            <a:r>
              <a:rPr lang="en-US" sz="1600" dirty="0" smtClean="0">
                <a:solidFill>
                  <a:prstClr val="black"/>
                </a:solidFill>
              </a:rPr>
              <a:t>22Z</a:t>
            </a:r>
            <a:r>
              <a:rPr lang="en-US" sz="1600" dirty="0" smtClean="0">
                <a:solidFill>
                  <a:prstClr val="black"/>
                </a:solidFill>
              </a:rPr>
              <a:t>)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		Duration ~7 h</a:t>
            </a:r>
          </a:p>
          <a:p>
            <a:endParaRPr lang="en-US" sz="1600" dirty="0" smtClean="0">
              <a:solidFill>
                <a:prstClr val="black"/>
              </a:solidFill>
            </a:endParaRPr>
          </a:p>
          <a:p>
            <a:r>
              <a:rPr lang="en-US" sz="1600" dirty="0" smtClean="0">
                <a:solidFill>
                  <a:prstClr val="black"/>
                </a:solidFill>
              </a:rPr>
              <a:t>Platform Scientist</a:t>
            </a:r>
            <a:r>
              <a:rPr lang="en-US" sz="1600" dirty="0">
                <a:solidFill>
                  <a:prstClr val="black"/>
                </a:solidFill>
              </a:rPr>
              <a:t>:  </a:t>
            </a:r>
            <a:r>
              <a:rPr lang="en-US" sz="1600" dirty="0" smtClean="0">
                <a:solidFill>
                  <a:prstClr val="black"/>
                </a:solidFill>
              </a:rPr>
              <a:t>Ryan Spackman (on ground)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Observer:  Bill </a:t>
            </a:r>
            <a:r>
              <a:rPr lang="en-US" sz="1600" dirty="0" smtClean="0">
                <a:solidFill>
                  <a:prstClr val="black"/>
                </a:solidFill>
              </a:rPr>
              <a:t>Ward</a:t>
            </a:r>
            <a:endParaRPr lang="en-US" sz="1600" dirty="0" smtClean="0">
              <a:solidFill>
                <a:prstClr val="black"/>
              </a:solidFill>
            </a:endParaRPr>
          </a:p>
          <a:p>
            <a:endParaRPr lang="en-US" sz="1200" dirty="0" smtClean="0">
              <a:solidFill>
                <a:prstClr val="black"/>
              </a:solidFill>
            </a:endParaRPr>
          </a:p>
          <a:p>
            <a:r>
              <a:rPr lang="en-US" sz="1600" dirty="0" smtClean="0">
                <a:solidFill>
                  <a:prstClr val="black"/>
                </a:solidFill>
              </a:rPr>
              <a:t>35 </a:t>
            </a:r>
            <a:r>
              <a:rPr lang="en-US" sz="1600" dirty="0" err="1" smtClean="0">
                <a:solidFill>
                  <a:prstClr val="black"/>
                </a:solidFill>
              </a:rPr>
              <a:t>dropsondes</a:t>
            </a:r>
            <a:r>
              <a:rPr lang="en-US" sz="1600" dirty="0" smtClean="0">
                <a:solidFill>
                  <a:prstClr val="black"/>
                </a:solidFill>
              </a:rPr>
              <a:t> mostly at 40 </a:t>
            </a:r>
            <a:r>
              <a:rPr lang="en-US" sz="1600" dirty="0" err="1" smtClean="0">
                <a:solidFill>
                  <a:prstClr val="black"/>
                </a:solidFill>
              </a:rPr>
              <a:t>nmi</a:t>
            </a:r>
            <a:r>
              <a:rPr lang="en-US" sz="1600" dirty="0" smtClean="0">
                <a:solidFill>
                  <a:prstClr val="black"/>
                </a:solidFill>
              </a:rPr>
              <a:t> spacing except </a:t>
            </a:r>
            <a:r>
              <a:rPr lang="en-US" sz="1600" dirty="0" smtClean="0">
                <a:solidFill>
                  <a:prstClr val="black"/>
                </a:solidFill>
              </a:rPr>
              <a:t>at occasional </a:t>
            </a:r>
            <a:r>
              <a:rPr lang="en-US" sz="1600" dirty="0" smtClean="0">
                <a:solidFill>
                  <a:prstClr val="black"/>
                </a:solidFill>
              </a:rPr>
              <a:t>80 </a:t>
            </a:r>
            <a:r>
              <a:rPr lang="en-US" sz="1600" dirty="0" err="1" smtClean="0">
                <a:solidFill>
                  <a:prstClr val="black"/>
                </a:solidFill>
              </a:rPr>
              <a:t>nmi</a:t>
            </a:r>
            <a:r>
              <a:rPr lang="en-US" sz="1600" dirty="0" smtClean="0">
                <a:solidFill>
                  <a:prstClr val="black"/>
                </a:solidFill>
              </a:rPr>
              <a:t> on the wings; drops will </a:t>
            </a:r>
            <a:r>
              <a:rPr lang="en-US" sz="1600" i="1" dirty="0" smtClean="0">
                <a:solidFill>
                  <a:prstClr val="black"/>
                </a:solidFill>
              </a:rPr>
              <a:t>not</a:t>
            </a:r>
            <a:r>
              <a:rPr lang="en-US" sz="1600" dirty="0" smtClean="0">
                <a:solidFill>
                  <a:prstClr val="black"/>
                </a:solidFill>
              </a:rPr>
              <a:t> be performed at all the locations shown below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588517"/>
              </p:ext>
            </p:extLst>
          </p:nvPr>
        </p:nvGraphicFramePr>
        <p:xfrm>
          <a:off x="2209800" y="1524000"/>
          <a:ext cx="1752600" cy="1755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3895"/>
                <a:gridCol w="828705"/>
              </a:tblGrid>
              <a:tr h="35113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Lat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Lon</a:t>
                      </a:r>
                      <a:endParaRPr lang="en-US" sz="1200" dirty="0"/>
                    </a:p>
                  </a:txBody>
                  <a:tcPr/>
                </a:tc>
              </a:tr>
              <a:tr h="351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149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00’W</a:t>
                      </a:r>
                      <a:endParaRPr lang="en-US" sz="1200" dirty="0"/>
                    </a:p>
                  </a:txBody>
                  <a:tcPr/>
                </a:tc>
              </a:tr>
              <a:tr h="351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154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00’W</a:t>
                      </a:r>
                      <a:endParaRPr lang="en-US" sz="1200" dirty="0"/>
                    </a:p>
                  </a:txBody>
                  <a:tcPr/>
                </a:tc>
              </a:tr>
              <a:tr h="351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166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00’W</a:t>
                      </a:r>
                      <a:endParaRPr lang="en-US" sz="1200" dirty="0"/>
                    </a:p>
                  </a:txBody>
                  <a:tcPr/>
                </a:tc>
              </a:tr>
              <a:tr h="351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163</a:t>
                      </a:r>
                      <a:r>
                        <a:rPr lang="en-US" sz="1200" dirty="0" smtClean="0">
                          <a:latin typeface="Lucida Grande"/>
                          <a:ea typeface="Lucida Grande"/>
                          <a:cs typeface="Lucida Grande"/>
                        </a:rPr>
                        <a:t>°</a:t>
                      </a:r>
                      <a:r>
                        <a:rPr lang="en-US" sz="1200" dirty="0" smtClean="0"/>
                        <a:t>00’W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579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493941"/>
              </p:ext>
            </p:extLst>
          </p:nvPr>
        </p:nvGraphicFramePr>
        <p:xfrm>
          <a:off x="620907" y="320331"/>
          <a:ext cx="3465447" cy="6250680"/>
        </p:xfrm>
        <a:graphic>
          <a:graphicData uri="http://schemas.openxmlformats.org/drawingml/2006/table">
            <a:tbl>
              <a:tblPr/>
              <a:tblGrid>
                <a:gridCol w="1155149"/>
                <a:gridCol w="1155149"/>
                <a:gridCol w="1155149"/>
              </a:tblGrid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Dropsonde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21°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00</a:t>
                      </a:r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'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150°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57</a:t>
                      </a:r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'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151° 52'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152° 19'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152° 46'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153° 14'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153° 41'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154° 08'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154° 35'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157° 03'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156° 09'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155° 42'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155° 15'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154° 48'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154° 21'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153° 54'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21° 00'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153° 27'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20° 30'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153° 00'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116186"/>
              </p:ext>
            </p:extLst>
          </p:nvPr>
        </p:nvGraphicFramePr>
        <p:xfrm>
          <a:off x="4795021" y="262799"/>
          <a:ext cx="3616581" cy="5625612"/>
        </p:xfrm>
        <a:graphic>
          <a:graphicData uri="http://schemas.openxmlformats.org/drawingml/2006/table">
            <a:tbl>
              <a:tblPr/>
              <a:tblGrid>
                <a:gridCol w="1205527"/>
                <a:gridCol w="1205527"/>
                <a:gridCol w="1205527"/>
              </a:tblGrid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Dropsonde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18° 35'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159° 14'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19° 08'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159° 35'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19° 41'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159° 57'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20° 14'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160° 19'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20° 46'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160° 41'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21° 19'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161° 03'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21° 52'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161° 25'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22° 57'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162° 08'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164° 00'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20° 47'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163° 13'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20° 10'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162° 50'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19° 33'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162° 27'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18° 57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'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162° 03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'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18° 20'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161° 40'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17° 43'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161° 17'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160° 30'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4" marR="7734" marT="77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274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3193</TotalTime>
  <Words>488</Words>
  <Application>Microsoft Macintosh PowerPoint</Application>
  <PresentationFormat>On-screen Show (4:3)</PresentationFormat>
  <Paragraphs>165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CalWater 2015 G-IV Research Flight 10 20 Feb 2015  AR Transition Transects</vt:lpstr>
      <vt:lpstr>PowerPoint Presentation</vt:lpstr>
      <vt:lpstr>PowerPoint Presentation</vt:lpstr>
    </vt:vector>
  </TitlesOfParts>
  <Company>Naval Research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Ms. Sue</dc:creator>
  <cp:lastModifiedBy>Ryan Spackman</cp:lastModifiedBy>
  <cp:revision>171</cp:revision>
  <cp:lastPrinted>2015-02-04T21:25:54Z</cp:lastPrinted>
  <dcterms:created xsi:type="dcterms:W3CDTF">2015-01-26T19:00:36Z</dcterms:created>
  <dcterms:modified xsi:type="dcterms:W3CDTF">2015-02-20T17:53:11Z</dcterms:modified>
</cp:coreProperties>
</file>