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260" r:id="rId3"/>
    <p:sldId id="263" r:id="rId4"/>
    <p:sldId id="264" r:id="rId5"/>
    <p:sldId id="265" r:id="rId6"/>
    <p:sldId id="266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82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0F305-41E9-2249-B289-550A04728CDE}" type="datetimeFigureOut">
              <a:rPr lang="en-US" smtClean="0"/>
              <a:t>2/19/15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09B9C9-C94E-2C4E-9ACA-44364A0CD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220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A4682-673C-054F-9177-3078249129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17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FFF2-3761-4155-873D-074D4F282B5B}" type="datetimeFigureOut">
              <a:rPr lang="en-US" smtClean="0"/>
              <a:t>2/19/15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8690-01B5-4DF8-A15C-0E0C676F0F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131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FFF2-3761-4155-873D-074D4F282B5B}" type="datetimeFigureOut">
              <a:rPr lang="en-US" smtClean="0"/>
              <a:t>2/19/15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8690-01B5-4DF8-A15C-0E0C676F0F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299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FFF2-3761-4155-873D-074D4F282B5B}" type="datetimeFigureOut">
              <a:rPr lang="en-US" smtClean="0"/>
              <a:t>2/19/15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8690-01B5-4DF8-A15C-0E0C676F0F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876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12EBA-FF54-1C41-85D7-3C9AC26F6D1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2/19/15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C16C-0C5C-9549-888F-7607A1E0614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0494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12EBA-FF54-1C41-85D7-3C9AC26F6D1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2/19/15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C16C-0C5C-9549-888F-7607A1E0614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8857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12EBA-FF54-1C41-85D7-3C9AC26F6D1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2/19/15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C16C-0C5C-9549-888F-7607A1E0614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1616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12EBA-FF54-1C41-85D7-3C9AC26F6D1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2/19/15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C16C-0C5C-9549-888F-7607A1E0614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8039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12EBA-FF54-1C41-85D7-3C9AC26F6D1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2/19/15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C16C-0C5C-9549-888F-7607A1E0614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71263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12EBA-FF54-1C41-85D7-3C9AC26F6D1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2/19/15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C16C-0C5C-9549-888F-7607A1E0614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45783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12EBA-FF54-1C41-85D7-3C9AC26F6D1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2/19/15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C16C-0C5C-9549-888F-7607A1E0614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56540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12EBA-FF54-1C41-85D7-3C9AC26F6D1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2/19/15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C16C-0C5C-9549-888F-7607A1E0614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8914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FFF2-3761-4155-873D-074D4F282B5B}" type="datetimeFigureOut">
              <a:rPr lang="en-US" smtClean="0"/>
              <a:t>2/19/15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8690-01B5-4DF8-A15C-0E0C676F0F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2190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12EBA-FF54-1C41-85D7-3C9AC26F6D1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2/19/15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C16C-0C5C-9549-888F-7607A1E0614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99818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12EBA-FF54-1C41-85D7-3C9AC26F6D1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2/19/15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C16C-0C5C-9549-888F-7607A1E0614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27190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12EBA-FF54-1C41-85D7-3C9AC26F6D1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2/19/15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C16C-0C5C-9549-888F-7607A1E0614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9173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FFF2-3761-4155-873D-074D4F282B5B}" type="datetimeFigureOut">
              <a:rPr lang="en-US" smtClean="0"/>
              <a:t>2/19/15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8690-01B5-4DF8-A15C-0E0C676F0F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933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FFF2-3761-4155-873D-074D4F282B5B}" type="datetimeFigureOut">
              <a:rPr lang="en-US" smtClean="0"/>
              <a:t>2/19/15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8690-01B5-4DF8-A15C-0E0C676F0F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578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FFF2-3761-4155-873D-074D4F282B5B}" type="datetimeFigureOut">
              <a:rPr lang="en-US" smtClean="0"/>
              <a:t>2/19/15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8690-01B5-4DF8-A15C-0E0C676F0F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484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FFF2-3761-4155-873D-074D4F282B5B}" type="datetimeFigureOut">
              <a:rPr lang="en-US" smtClean="0"/>
              <a:t>2/19/15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8690-01B5-4DF8-A15C-0E0C676F0F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00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FFF2-3761-4155-873D-074D4F282B5B}" type="datetimeFigureOut">
              <a:rPr lang="en-US" smtClean="0"/>
              <a:t>2/19/15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8690-01B5-4DF8-A15C-0E0C676F0F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737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FFF2-3761-4155-873D-074D4F282B5B}" type="datetimeFigureOut">
              <a:rPr lang="en-US" smtClean="0"/>
              <a:t>2/19/15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8690-01B5-4DF8-A15C-0E0C676F0F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479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FFF2-3761-4155-873D-074D4F282B5B}" type="datetimeFigureOut">
              <a:rPr lang="en-US" smtClean="0"/>
              <a:t>2/19/15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8690-01B5-4DF8-A15C-0E0C676F0F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230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7FFF2-3761-4155-873D-074D4F282B5B}" type="datetimeFigureOut">
              <a:rPr lang="en-US" smtClean="0"/>
              <a:t>2/19/15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8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D8690-01B5-4DF8-A15C-0E0C676F0F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925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E012EBA-FF54-1C41-85D7-3C9AC26F6D1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2/19/15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FDBC16C-0C5C-9549-888F-7607A1E0614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5087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41462"/>
            <a:ext cx="7239000" cy="3716338"/>
          </a:xfrm>
        </p:spPr>
        <p:txBody>
          <a:bodyPr>
            <a:normAutofit/>
          </a:bodyPr>
          <a:lstStyle/>
          <a:p>
            <a:r>
              <a:rPr lang="en-US" dirty="0" err="1" smtClean="0"/>
              <a:t>CalWater</a:t>
            </a:r>
            <a:r>
              <a:rPr lang="en-US" dirty="0" smtClean="0"/>
              <a:t> 2015</a:t>
            </a:r>
            <a:br>
              <a:rPr lang="en-US" dirty="0" smtClean="0"/>
            </a:br>
            <a:r>
              <a:rPr lang="en-US" dirty="0" smtClean="0"/>
              <a:t>G-IV Research Flight </a:t>
            </a:r>
            <a:r>
              <a:rPr lang="en-US" dirty="0"/>
              <a:t>9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19 Feb 2015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Subtropical IVT Transect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Final 0800 HT 2/19/15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337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2-19 at 7.54.1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0" y="1663700"/>
            <a:ext cx="5461000" cy="5194300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99791" y="65354"/>
            <a:ext cx="4015009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Research Flight </a:t>
            </a:r>
            <a:r>
              <a:rPr lang="en-US" sz="2800" b="1" dirty="0">
                <a:solidFill>
                  <a:prstClr val="black"/>
                </a:solidFill>
              </a:rPr>
              <a:t>9</a:t>
            </a:r>
            <a:endParaRPr lang="en-US" sz="2800" b="1" dirty="0" smtClean="0">
              <a:solidFill>
                <a:prstClr val="black"/>
              </a:solidFill>
            </a:endParaRPr>
          </a:p>
          <a:p>
            <a:r>
              <a:rPr lang="en-US" sz="2800" dirty="0" smtClean="0">
                <a:solidFill>
                  <a:prstClr val="black"/>
                </a:solidFill>
              </a:rPr>
              <a:t>Subtropical IVT Transect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759669"/>
              </p:ext>
            </p:extLst>
          </p:nvPr>
        </p:nvGraphicFramePr>
        <p:xfrm>
          <a:off x="76200" y="1524000"/>
          <a:ext cx="2057400" cy="175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762035"/>
                <a:gridCol w="838165"/>
              </a:tblGrid>
              <a:tr h="1981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WP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Lat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Lon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23</a:t>
                      </a:r>
                      <a:r>
                        <a:rPr lang="en-US" sz="1200" dirty="0" smtClean="0">
                          <a:latin typeface="Lucida Grande"/>
                          <a:ea typeface="Lucida Grande"/>
                          <a:cs typeface="Lucida Grande"/>
                        </a:rPr>
                        <a:t>°</a:t>
                      </a:r>
                      <a:r>
                        <a:rPr lang="en-US" sz="1200" dirty="0" smtClean="0"/>
                        <a:t>00’N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153</a:t>
                      </a:r>
                      <a:r>
                        <a:rPr lang="en-US" sz="1200" dirty="0" smtClean="0">
                          <a:latin typeface="Lucida Grande"/>
                          <a:ea typeface="Lucida Grande"/>
                          <a:cs typeface="Lucida Grande"/>
                        </a:rPr>
                        <a:t>°</a:t>
                      </a:r>
                      <a:r>
                        <a:rPr lang="en-US" sz="1200" dirty="0" smtClean="0"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en-US" sz="1200" dirty="0" smtClean="0"/>
                        <a:t>0’W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34</a:t>
                      </a:r>
                      <a:r>
                        <a:rPr lang="en-US" sz="1200" dirty="0" smtClean="0">
                          <a:latin typeface="Lucida Grande"/>
                          <a:ea typeface="Lucida Grande"/>
                          <a:cs typeface="Lucida Grande"/>
                        </a:rPr>
                        <a:t>°</a:t>
                      </a:r>
                      <a:r>
                        <a:rPr lang="en-US" sz="1200" dirty="0" smtClean="0"/>
                        <a:t>00’N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164</a:t>
                      </a:r>
                      <a:r>
                        <a:rPr lang="en-US" sz="1200" dirty="0" smtClean="0">
                          <a:latin typeface="Lucida Grande"/>
                          <a:ea typeface="Lucida Grande"/>
                          <a:cs typeface="Lucida Grande"/>
                        </a:rPr>
                        <a:t>°</a:t>
                      </a:r>
                      <a:r>
                        <a:rPr lang="en-US" sz="1200" dirty="0" smtClean="0"/>
                        <a:t>00’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r>
                        <a:rPr lang="en-US" sz="1200" dirty="0" smtClean="0">
                          <a:latin typeface="Lucida Grande"/>
                          <a:ea typeface="Lucida Grande"/>
                          <a:cs typeface="Lucida Grande"/>
                        </a:rPr>
                        <a:t>°</a:t>
                      </a:r>
                      <a:r>
                        <a:rPr lang="en-US" sz="1200" dirty="0" smtClean="0"/>
                        <a:t>00’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  <a:ea typeface="+mn-ea"/>
                          <a:cs typeface="+mn-cs"/>
                        </a:rPr>
                        <a:t>168</a:t>
                      </a:r>
                      <a:r>
                        <a:rPr lang="en-US" sz="1200" dirty="0" smtClean="0">
                          <a:latin typeface="Lucida Grande"/>
                          <a:ea typeface="Lucida Grande"/>
                          <a:cs typeface="Lucida Grande"/>
                        </a:rPr>
                        <a:t>°</a:t>
                      </a:r>
                      <a:r>
                        <a:rPr lang="en-US" sz="1200" dirty="0" smtClean="0"/>
                        <a:t>00’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r>
                        <a:rPr lang="en-US" sz="1200" dirty="0" smtClean="0">
                          <a:latin typeface="Lucida Grande"/>
                          <a:ea typeface="Lucida Grande"/>
                          <a:cs typeface="Lucida Grande"/>
                        </a:rPr>
                        <a:t>°</a:t>
                      </a:r>
                      <a:r>
                        <a:rPr lang="en-US" sz="1200" dirty="0" smtClean="0"/>
                        <a:t>00’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  <a:ea typeface="+mn-ea"/>
                          <a:cs typeface="+mn-cs"/>
                        </a:rPr>
                        <a:t>164</a:t>
                      </a:r>
                      <a:r>
                        <a:rPr lang="en-US" sz="1200" dirty="0" smtClean="0">
                          <a:latin typeface="Lucida Grande"/>
                          <a:ea typeface="Lucida Grande"/>
                          <a:cs typeface="Lucida Grande"/>
                        </a:rPr>
                        <a:t>°</a:t>
                      </a:r>
                      <a:r>
                        <a:rPr lang="en-US" sz="1200" dirty="0" smtClean="0">
                          <a:latin typeface="+mn-lt"/>
                          <a:ea typeface="+mn-ea"/>
                          <a:cs typeface="+mn-cs"/>
                        </a:rPr>
                        <a:t>00</a:t>
                      </a:r>
                      <a:r>
                        <a:rPr lang="en-US" sz="1200" dirty="0" smtClean="0"/>
                        <a:t>’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286000" y="1143000"/>
            <a:ext cx="1371600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prstClr val="black"/>
                </a:solidFill>
              </a:rPr>
              <a:t>NOTAM Box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3657600"/>
            <a:ext cx="3657600" cy="2092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 anchor="t" anchorCtr="0">
            <a:spAutoFit/>
          </a:bodyPr>
          <a:lstStyle/>
          <a:p>
            <a:pPr marL="182880">
              <a:spcAft>
                <a:spcPts val="600"/>
              </a:spcAft>
            </a:pPr>
            <a:r>
              <a:rPr lang="en-US" sz="2000" b="1" dirty="0" smtClean="0">
                <a:solidFill>
                  <a:prstClr val="black"/>
                </a:solidFill>
              </a:rPr>
              <a:t>Flight Notes</a:t>
            </a:r>
          </a:p>
          <a:p>
            <a:pPr marL="256032" indent="-16459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Perform flight pattern in counter-clockwise direction</a:t>
            </a:r>
            <a:endParaRPr lang="en-US" sz="2000" dirty="0">
              <a:solidFill>
                <a:prstClr val="black"/>
              </a:solidFill>
            </a:endParaRPr>
          </a:p>
          <a:p>
            <a:pPr marL="256032" indent="-16459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Exact coordinates for </a:t>
            </a:r>
            <a:r>
              <a:rPr lang="en-US" sz="2000" dirty="0" err="1" smtClean="0">
                <a:solidFill>
                  <a:prstClr val="black"/>
                </a:solidFill>
              </a:rPr>
              <a:t>dropsonde</a:t>
            </a:r>
            <a:r>
              <a:rPr lang="en-US" sz="2000" dirty="0" smtClean="0">
                <a:solidFill>
                  <a:prstClr val="black"/>
                </a:solidFill>
              </a:rPr>
              <a:t> release will be provided in the the AM on the flight day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" y="1143000"/>
            <a:ext cx="1371600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prstClr val="black"/>
                </a:solidFill>
              </a:rPr>
              <a:t>Flight Plan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191000" y="76200"/>
            <a:ext cx="4953000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THU/19 Feb 2015	Take Off 1400 HT (Fri 00Z)</a:t>
            </a:r>
          </a:p>
          <a:p>
            <a:r>
              <a:rPr lang="en-US" sz="1600" dirty="0" smtClean="0">
                <a:solidFill>
                  <a:prstClr val="black"/>
                </a:solidFill>
              </a:rPr>
              <a:t>		Duration ~7 h</a:t>
            </a:r>
          </a:p>
          <a:p>
            <a:endParaRPr lang="en-US" sz="1600" dirty="0" smtClean="0">
              <a:solidFill>
                <a:prstClr val="black"/>
              </a:solidFill>
            </a:endParaRPr>
          </a:p>
          <a:p>
            <a:r>
              <a:rPr lang="en-US" sz="1600" dirty="0" smtClean="0">
                <a:solidFill>
                  <a:prstClr val="black"/>
                </a:solidFill>
              </a:rPr>
              <a:t>Platform Scientist</a:t>
            </a:r>
            <a:r>
              <a:rPr lang="en-US" sz="1600" dirty="0">
                <a:solidFill>
                  <a:prstClr val="black"/>
                </a:solidFill>
              </a:rPr>
              <a:t>:  </a:t>
            </a:r>
            <a:r>
              <a:rPr lang="en-US" sz="1600" dirty="0" smtClean="0">
                <a:solidFill>
                  <a:prstClr val="black"/>
                </a:solidFill>
              </a:rPr>
              <a:t>Ryan Spackman (on ground)</a:t>
            </a:r>
          </a:p>
          <a:p>
            <a:r>
              <a:rPr lang="en-US" sz="1600" dirty="0" smtClean="0">
                <a:solidFill>
                  <a:prstClr val="black"/>
                </a:solidFill>
              </a:rPr>
              <a:t>Observer:  John </a:t>
            </a:r>
            <a:r>
              <a:rPr lang="en-US" sz="1600" dirty="0" err="1" smtClean="0">
                <a:solidFill>
                  <a:prstClr val="black"/>
                </a:solidFill>
              </a:rPr>
              <a:t>Helly</a:t>
            </a:r>
            <a:r>
              <a:rPr lang="en-US" sz="1600" dirty="0" smtClean="0">
                <a:solidFill>
                  <a:prstClr val="black"/>
                </a:solidFill>
              </a:rPr>
              <a:t> is TBD (observer)</a:t>
            </a:r>
          </a:p>
          <a:p>
            <a:endParaRPr lang="en-US" sz="1200" dirty="0" smtClean="0">
              <a:solidFill>
                <a:prstClr val="black"/>
              </a:solidFill>
            </a:endParaRPr>
          </a:p>
          <a:p>
            <a:r>
              <a:rPr lang="en-US" sz="1600" dirty="0" smtClean="0">
                <a:solidFill>
                  <a:prstClr val="black"/>
                </a:solidFill>
              </a:rPr>
              <a:t>37 </a:t>
            </a:r>
            <a:r>
              <a:rPr lang="en-US" sz="1600" dirty="0" err="1">
                <a:solidFill>
                  <a:prstClr val="black"/>
                </a:solidFill>
              </a:rPr>
              <a:t>d</a:t>
            </a:r>
            <a:r>
              <a:rPr lang="en-US" sz="1600" dirty="0" err="1" smtClean="0">
                <a:solidFill>
                  <a:prstClr val="black"/>
                </a:solidFill>
              </a:rPr>
              <a:t>ropsondes</a:t>
            </a:r>
            <a:r>
              <a:rPr lang="en-US" sz="1600" dirty="0" smtClean="0">
                <a:solidFill>
                  <a:prstClr val="black"/>
                </a:solidFill>
              </a:rPr>
              <a:t> mostly at 68 </a:t>
            </a:r>
            <a:r>
              <a:rPr lang="en-US" sz="1600" dirty="0" err="1" smtClean="0">
                <a:solidFill>
                  <a:prstClr val="black"/>
                </a:solidFill>
              </a:rPr>
              <a:t>nmi</a:t>
            </a:r>
            <a:r>
              <a:rPr lang="en-US" sz="1600" dirty="0" smtClean="0">
                <a:solidFill>
                  <a:prstClr val="black"/>
                </a:solidFill>
              </a:rPr>
              <a:t> spacing with higher-resolution drops at 49 </a:t>
            </a:r>
            <a:r>
              <a:rPr lang="en-US" sz="1600" dirty="0" err="1" smtClean="0">
                <a:solidFill>
                  <a:prstClr val="black"/>
                </a:solidFill>
              </a:rPr>
              <a:t>nmi</a:t>
            </a:r>
            <a:r>
              <a:rPr lang="en-US" sz="1600" dirty="0" smtClean="0">
                <a:solidFill>
                  <a:prstClr val="black"/>
                </a:solidFill>
              </a:rPr>
              <a:t> spacing near the AR core on both long transects (between WP 1 &amp; 2 and WP 3 &amp; 4)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751240"/>
              </p:ext>
            </p:extLst>
          </p:nvPr>
        </p:nvGraphicFramePr>
        <p:xfrm>
          <a:off x="2209800" y="1524000"/>
          <a:ext cx="1752600" cy="1755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3895"/>
                <a:gridCol w="828705"/>
              </a:tblGrid>
              <a:tr h="35113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Lat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Lon</a:t>
                      </a:r>
                      <a:endParaRPr lang="en-US" sz="1200" dirty="0"/>
                    </a:p>
                  </a:txBody>
                  <a:tcPr/>
                </a:tc>
              </a:tr>
              <a:tr h="35113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r>
                        <a:rPr lang="en-US" sz="1200" dirty="0" smtClean="0">
                          <a:latin typeface="Lucida Grande"/>
                          <a:ea typeface="Lucida Grande"/>
                          <a:cs typeface="Lucida Grande"/>
                        </a:rPr>
                        <a:t>°</a:t>
                      </a:r>
                      <a:r>
                        <a:rPr lang="en-US" sz="1200" dirty="0" smtClean="0"/>
                        <a:t>00’N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151</a:t>
                      </a:r>
                      <a:r>
                        <a:rPr lang="en-US" sz="1200" dirty="0" smtClean="0">
                          <a:latin typeface="Lucida Grande"/>
                          <a:ea typeface="Lucida Grande"/>
                          <a:cs typeface="Lucida Grande"/>
                        </a:rPr>
                        <a:t>°</a:t>
                      </a:r>
                      <a:r>
                        <a:rPr lang="en-US" sz="1200" dirty="0" smtClean="0"/>
                        <a:t>00’W</a:t>
                      </a:r>
                      <a:endParaRPr lang="en-US" sz="1200" dirty="0"/>
                    </a:p>
                  </a:txBody>
                  <a:tcPr/>
                </a:tc>
              </a:tr>
              <a:tr h="35113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  <a:r>
                        <a:rPr lang="en-US" sz="1200" dirty="0" smtClean="0">
                          <a:latin typeface="Lucida Grande"/>
                          <a:ea typeface="Lucida Grande"/>
                          <a:cs typeface="Lucida Grande"/>
                        </a:rPr>
                        <a:t>°</a:t>
                      </a:r>
                      <a:r>
                        <a:rPr lang="en-US" sz="1200" dirty="0" smtClean="0"/>
                        <a:t>00’N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162</a:t>
                      </a:r>
                      <a:r>
                        <a:rPr lang="en-US" sz="1200" dirty="0" smtClean="0">
                          <a:latin typeface="Lucida Grande"/>
                          <a:ea typeface="Lucida Grande"/>
                          <a:cs typeface="Lucida Grande"/>
                        </a:rPr>
                        <a:t>°</a:t>
                      </a:r>
                      <a:r>
                        <a:rPr lang="en-US" sz="1200" dirty="0" smtClean="0"/>
                        <a:t>00’W</a:t>
                      </a:r>
                      <a:endParaRPr lang="en-US" sz="1200" dirty="0"/>
                    </a:p>
                  </a:txBody>
                  <a:tcPr/>
                </a:tc>
              </a:tr>
              <a:tr h="35113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  <a:r>
                        <a:rPr lang="en-US" sz="1200" dirty="0" smtClean="0">
                          <a:latin typeface="Lucida Grande"/>
                          <a:ea typeface="Lucida Grande"/>
                          <a:cs typeface="Lucida Grande"/>
                        </a:rPr>
                        <a:t>°</a:t>
                      </a:r>
                      <a:r>
                        <a:rPr lang="en-US" sz="1200" dirty="0" smtClean="0"/>
                        <a:t>00’N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170</a:t>
                      </a:r>
                      <a:r>
                        <a:rPr lang="en-US" sz="1200" dirty="0" smtClean="0">
                          <a:latin typeface="Lucida Grande"/>
                          <a:ea typeface="Lucida Grande"/>
                          <a:cs typeface="Lucida Grande"/>
                        </a:rPr>
                        <a:t>°</a:t>
                      </a:r>
                      <a:r>
                        <a:rPr lang="en-US" sz="1200" dirty="0" smtClean="0"/>
                        <a:t>00’W</a:t>
                      </a:r>
                      <a:endParaRPr lang="en-US" sz="1200" dirty="0"/>
                    </a:p>
                  </a:txBody>
                  <a:tcPr/>
                </a:tc>
              </a:tr>
              <a:tr h="35113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r>
                        <a:rPr lang="en-US" sz="1200" dirty="0" smtClean="0">
                          <a:latin typeface="Lucida Grande"/>
                          <a:ea typeface="Lucida Grande"/>
                          <a:cs typeface="Lucida Grande"/>
                        </a:rPr>
                        <a:t>°</a:t>
                      </a:r>
                      <a:r>
                        <a:rPr lang="en-US" sz="1200" dirty="0" smtClean="0"/>
                        <a:t>00’N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166</a:t>
                      </a:r>
                      <a:r>
                        <a:rPr lang="en-US" sz="1200" dirty="0" smtClean="0">
                          <a:latin typeface="Lucida Grande"/>
                          <a:ea typeface="Lucida Grande"/>
                          <a:cs typeface="Lucida Grande"/>
                        </a:rPr>
                        <a:t>°</a:t>
                      </a:r>
                      <a:r>
                        <a:rPr lang="en-US" sz="1200" dirty="0" smtClean="0"/>
                        <a:t>00’W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113531" y="2438400"/>
            <a:ext cx="2954269" cy="7694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prstClr val="black"/>
                </a:solidFill>
              </a:rPr>
              <a:t>Init</a:t>
            </a:r>
            <a:r>
              <a:rPr lang="en-US" sz="2200" b="1" dirty="0" smtClean="0">
                <a:solidFill>
                  <a:prstClr val="black"/>
                </a:solidFill>
              </a:rPr>
              <a:t> 6Z Thu 2/19/15</a:t>
            </a:r>
          </a:p>
          <a:p>
            <a:r>
              <a:rPr lang="en-US" sz="2200" b="1" dirty="0" smtClean="0">
                <a:solidFill>
                  <a:prstClr val="black"/>
                </a:solidFill>
              </a:rPr>
              <a:t>Valid </a:t>
            </a:r>
            <a:r>
              <a:rPr lang="en-US" sz="2200" b="1" dirty="0">
                <a:solidFill>
                  <a:prstClr val="black"/>
                </a:solidFill>
              </a:rPr>
              <a:t>3</a:t>
            </a:r>
            <a:r>
              <a:rPr lang="en-US" sz="2200" b="1" dirty="0" smtClean="0">
                <a:solidFill>
                  <a:prstClr val="black"/>
                </a:solidFill>
              </a:rPr>
              <a:t>Z Fri 2/20/15</a:t>
            </a:r>
          </a:p>
        </p:txBody>
      </p:sp>
    </p:spTree>
    <p:extLst>
      <p:ext uri="{BB962C8B-B14F-4D97-AF65-F5344CB8AC3E}">
        <p14:creationId xmlns:p14="http://schemas.microsoft.com/office/powerpoint/2010/main" val="2283579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050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up 44"/>
          <p:cNvGrpSpPr/>
          <p:nvPr/>
        </p:nvGrpSpPr>
        <p:grpSpPr>
          <a:xfrm>
            <a:off x="4890022" y="2629973"/>
            <a:ext cx="1480520" cy="2257713"/>
            <a:chOff x="6520029" y="2629972"/>
            <a:chExt cx="1974027" cy="2257713"/>
          </a:xfrm>
        </p:grpSpPr>
        <p:grpSp>
          <p:nvGrpSpPr>
            <p:cNvPr id="40" name="Group 39"/>
            <p:cNvGrpSpPr/>
            <p:nvPr/>
          </p:nvGrpSpPr>
          <p:grpSpPr>
            <a:xfrm>
              <a:off x="6753064" y="2919485"/>
              <a:ext cx="1548740" cy="1705915"/>
              <a:chOff x="6753064" y="2919485"/>
              <a:chExt cx="1548740" cy="1705915"/>
            </a:xfrm>
          </p:grpSpPr>
          <p:cxnSp>
            <p:nvCxnSpPr>
              <p:cNvPr id="3" name="Straight Connector 2"/>
              <p:cNvCxnSpPr/>
              <p:nvPr/>
            </p:nvCxnSpPr>
            <p:spPr>
              <a:xfrm flipH="1">
                <a:off x="7793643" y="4112761"/>
                <a:ext cx="508161" cy="158608"/>
              </a:xfrm>
              <a:prstGeom prst="line">
                <a:avLst/>
              </a:prstGeom>
              <a:ln w="38100" cmpd="sng">
                <a:solidFill>
                  <a:srgbClr val="66006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H="1" flipV="1">
                <a:off x="7165768" y="3011753"/>
                <a:ext cx="1106907" cy="1101009"/>
              </a:xfrm>
              <a:prstGeom prst="line">
                <a:avLst/>
              </a:prstGeom>
              <a:ln w="38100" cmpd="sng">
                <a:solidFill>
                  <a:srgbClr val="66006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H="1" flipV="1">
                <a:off x="6769611" y="2924371"/>
                <a:ext cx="391260" cy="94145"/>
              </a:xfrm>
              <a:prstGeom prst="line">
                <a:avLst/>
              </a:prstGeom>
              <a:ln w="38100" cmpd="sng">
                <a:solidFill>
                  <a:srgbClr val="66006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H="1" flipV="1">
                <a:off x="6753064" y="2919485"/>
                <a:ext cx="412704" cy="1705915"/>
              </a:xfrm>
              <a:prstGeom prst="line">
                <a:avLst/>
              </a:prstGeom>
              <a:ln w="38100" cmpd="sng">
                <a:solidFill>
                  <a:srgbClr val="66006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7147905" y="4281699"/>
                <a:ext cx="612097" cy="340135"/>
              </a:xfrm>
              <a:prstGeom prst="line">
                <a:avLst/>
              </a:prstGeom>
              <a:ln w="38100" cmpd="sng">
                <a:solidFill>
                  <a:srgbClr val="66006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/>
            <p:cNvGrpSpPr/>
            <p:nvPr/>
          </p:nvGrpSpPr>
          <p:grpSpPr>
            <a:xfrm>
              <a:off x="6520029" y="2629972"/>
              <a:ext cx="1974027" cy="2257713"/>
              <a:chOff x="6520029" y="2629972"/>
              <a:chExt cx="1974027" cy="2257713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8243546" y="3961300"/>
                <a:ext cx="25051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A</a:t>
                </a:r>
                <a:endParaRPr lang="en-US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7120090" y="2715595"/>
                <a:ext cx="25051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B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6520029" y="2629972"/>
                <a:ext cx="25051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C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6957894" y="4518353"/>
                <a:ext cx="25051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D</a:t>
                </a:r>
                <a:endParaRPr lang="en-US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46" name="Group 45"/>
          <p:cNvGrpSpPr/>
          <p:nvPr/>
        </p:nvGrpSpPr>
        <p:grpSpPr>
          <a:xfrm>
            <a:off x="891763" y="2618019"/>
            <a:ext cx="1480520" cy="2257713"/>
            <a:chOff x="1189016" y="2618019"/>
            <a:chExt cx="1974027" cy="2257713"/>
          </a:xfrm>
        </p:grpSpPr>
        <p:grpSp>
          <p:nvGrpSpPr>
            <p:cNvPr id="48" name="Group 47"/>
            <p:cNvGrpSpPr/>
            <p:nvPr/>
          </p:nvGrpSpPr>
          <p:grpSpPr>
            <a:xfrm>
              <a:off x="1422051" y="2907532"/>
              <a:ext cx="1548740" cy="1705915"/>
              <a:chOff x="6753064" y="2919485"/>
              <a:chExt cx="1548740" cy="170591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flipH="1">
                <a:off x="7793643" y="4112761"/>
                <a:ext cx="508161" cy="158608"/>
              </a:xfrm>
              <a:prstGeom prst="line">
                <a:avLst/>
              </a:prstGeom>
              <a:ln w="38100" cmpd="sng">
                <a:solidFill>
                  <a:srgbClr val="66006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flipH="1" flipV="1">
                <a:off x="7165768" y="3011753"/>
                <a:ext cx="1106907" cy="1101009"/>
              </a:xfrm>
              <a:prstGeom prst="line">
                <a:avLst/>
              </a:prstGeom>
              <a:ln w="38100" cmpd="sng">
                <a:solidFill>
                  <a:srgbClr val="66006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H="1" flipV="1">
                <a:off x="6769611" y="2924371"/>
                <a:ext cx="391260" cy="94145"/>
              </a:xfrm>
              <a:prstGeom prst="line">
                <a:avLst/>
              </a:prstGeom>
              <a:ln w="38100" cmpd="sng">
                <a:solidFill>
                  <a:srgbClr val="66006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flipH="1" flipV="1">
                <a:off x="6753064" y="2919485"/>
                <a:ext cx="412704" cy="1705915"/>
              </a:xfrm>
              <a:prstGeom prst="line">
                <a:avLst/>
              </a:prstGeom>
              <a:ln w="38100" cmpd="sng">
                <a:solidFill>
                  <a:srgbClr val="66006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flipH="1">
                <a:off x="7147905" y="4281699"/>
                <a:ext cx="612097" cy="340135"/>
              </a:xfrm>
              <a:prstGeom prst="line">
                <a:avLst/>
              </a:prstGeom>
              <a:ln w="38100" cmpd="sng">
                <a:solidFill>
                  <a:srgbClr val="66006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48"/>
            <p:cNvGrpSpPr/>
            <p:nvPr/>
          </p:nvGrpSpPr>
          <p:grpSpPr>
            <a:xfrm>
              <a:off x="1189016" y="2618019"/>
              <a:ext cx="1974027" cy="2257713"/>
              <a:chOff x="6520029" y="2629972"/>
              <a:chExt cx="1974027" cy="2257713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8243546" y="3961300"/>
                <a:ext cx="25051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A</a:t>
                </a:r>
                <a:endParaRPr lang="en-US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7120090" y="2715595"/>
                <a:ext cx="25051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B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6520029" y="2629972"/>
                <a:ext cx="25051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C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6957894" y="4518353"/>
                <a:ext cx="25051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D</a:t>
                </a:r>
                <a:endParaRPr lang="en-US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96743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4287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0500" y="-14287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0" name="Group 59"/>
          <p:cNvGrpSpPr/>
          <p:nvPr/>
        </p:nvGrpSpPr>
        <p:grpSpPr>
          <a:xfrm>
            <a:off x="4890022" y="2629973"/>
            <a:ext cx="1480520" cy="2257713"/>
            <a:chOff x="6520029" y="2629972"/>
            <a:chExt cx="1974027" cy="2257713"/>
          </a:xfrm>
        </p:grpSpPr>
        <p:grpSp>
          <p:nvGrpSpPr>
            <p:cNvPr id="61" name="Group 60"/>
            <p:cNvGrpSpPr/>
            <p:nvPr/>
          </p:nvGrpSpPr>
          <p:grpSpPr>
            <a:xfrm>
              <a:off x="6753064" y="2919485"/>
              <a:ext cx="1548740" cy="1705915"/>
              <a:chOff x="6753064" y="2919485"/>
              <a:chExt cx="1548740" cy="1705915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 flipH="1">
                <a:off x="7793643" y="4112761"/>
                <a:ext cx="508161" cy="158608"/>
              </a:xfrm>
              <a:prstGeom prst="line">
                <a:avLst/>
              </a:prstGeom>
              <a:ln w="38100" cmpd="sng">
                <a:solidFill>
                  <a:srgbClr val="66006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flipH="1" flipV="1">
                <a:off x="7165768" y="3011753"/>
                <a:ext cx="1106907" cy="1101009"/>
              </a:xfrm>
              <a:prstGeom prst="line">
                <a:avLst/>
              </a:prstGeom>
              <a:ln w="38100" cmpd="sng">
                <a:solidFill>
                  <a:srgbClr val="66006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H="1" flipV="1">
                <a:off x="6769611" y="2924371"/>
                <a:ext cx="391260" cy="94145"/>
              </a:xfrm>
              <a:prstGeom prst="line">
                <a:avLst/>
              </a:prstGeom>
              <a:ln w="38100" cmpd="sng">
                <a:solidFill>
                  <a:srgbClr val="66006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flipH="1" flipV="1">
                <a:off x="6753064" y="2919485"/>
                <a:ext cx="412704" cy="1705915"/>
              </a:xfrm>
              <a:prstGeom prst="line">
                <a:avLst/>
              </a:prstGeom>
              <a:ln w="38100" cmpd="sng">
                <a:solidFill>
                  <a:srgbClr val="66006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flipH="1">
                <a:off x="7147905" y="4281699"/>
                <a:ext cx="612097" cy="340135"/>
              </a:xfrm>
              <a:prstGeom prst="line">
                <a:avLst/>
              </a:prstGeom>
              <a:ln w="38100" cmpd="sng">
                <a:solidFill>
                  <a:srgbClr val="66006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/>
          </p:nvGrpSpPr>
          <p:grpSpPr>
            <a:xfrm>
              <a:off x="6520029" y="2629972"/>
              <a:ext cx="1974027" cy="2257713"/>
              <a:chOff x="6520029" y="2629972"/>
              <a:chExt cx="1974027" cy="2257713"/>
            </a:xfrm>
          </p:grpSpPr>
          <p:sp>
            <p:nvSpPr>
              <p:cNvPr id="63" name="TextBox 62"/>
              <p:cNvSpPr txBox="1"/>
              <p:nvPr/>
            </p:nvSpPr>
            <p:spPr>
              <a:xfrm>
                <a:off x="8243546" y="3961300"/>
                <a:ext cx="25051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A</a:t>
                </a:r>
                <a:endParaRPr lang="en-US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7120090" y="2715595"/>
                <a:ext cx="25051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B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6520029" y="2629972"/>
                <a:ext cx="25051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C</a:t>
                </a: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6957894" y="4518353"/>
                <a:ext cx="25051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D</a:t>
                </a:r>
                <a:endParaRPr lang="en-US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72" name="Group 71"/>
          <p:cNvGrpSpPr/>
          <p:nvPr/>
        </p:nvGrpSpPr>
        <p:grpSpPr>
          <a:xfrm>
            <a:off x="891763" y="2618019"/>
            <a:ext cx="1480520" cy="2257713"/>
            <a:chOff x="1189016" y="2618019"/>
            <a:chExt cx="1974027" cy="2257713"/>
          </a:xfrm>
        </p:grpSpPr>
        <p:grpSp>
          <p:nvGrpSpPr>
            <p:cNvPr id="73" name="Group 72"/>
            <p:cNvGrpSpPr/>
            <p:nvPr/>
          </p:nvGrpSpPr>
          <p:grpSpPr>
            <a:xfrm>
              <a:off x="1422051" y="2907532"/>
              <a:ext cx="1548740" cy="1705915"/>
              <a:chOff x="6753064" y="2919485"/>
              <a:chExt cx="1548740" cy="1705915"/>
            </a:xfrm>
          </p:grpSpPr>
          <p:cxnSp>
            <p:nvCxnSpPr>
              <p:cNvPr id="79" name="Straight Connector 78"/>
              <p:cNvCxnSpPr/>
              <p:nvPr/>
            </p:nvCxnSpPr>
            <p:spPr>
              <a:xfrm flipH="1">
                <a:off x="7793643" y="4112761"/>
                <a:ext cx="508161" cy="158608"/>
              </a:xfrm>
              <a:prstGeom prst="line">
                <a:avLst/>
              </a:prstGeom>
              <a:ln w="38100" cmpd="sng">
                <a:solidFill>
                  <a:srgbClr val="66006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flipH="1" flipV="1">
                <a:off x="7165768" y="3011753"/>
                <a:ext cx="1106907" cy="1101009"/>
              </a:xfrm>
              <a:prstGeom prst="line">
                <a:avLst/>
              </a:prstGeom>
              <a:ln w="38100" cmpd="sng">
                <a:solidFill>
                  <a:srgbClr val="66006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H="1" flipV="1">
                <a:off x="6769611" y="2924371"/>
                <a:ext cx="391260" cy="94145"/>
              </a:xfrm>
              <a:prstGeom prst="line">
                <a:avLst/>
              </a:prstGeom>
              <a:ln w="38100" cmpd="sng">
                <a:solidFill>
                  <a:srgbClr val="66006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flipH="1" flipV="1">
                <a:off x="6753064" y="2919485"/>
                <a:ext cx="412704" cy="1705915"/>
              </a:xfrm>
              <a:prstGeom prst="line">
                <a:avLst/>
              </a:prstGeom>
              <a:ln w="38100" cmpd="sng">
                <a:solidFill>
                  <a:srgbClr val="66006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flipH="1">
                <a:off x="7147905" y="4281699"/>
                <a:ext cx="612097" cy="340135"/>
              </a:xfrm>
              <a:prstGeom prst="line">
                <a:avLst/>
              </a:prstGeom>
              <a:ln w="38100" cmpd="sng">
                <a:solidFill>
                  <a:srgbClr val="66006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Group 73"/>
            <p:cNvGrpSpPr/>
            <p:nvPr/>
          </p:nvGrpSpPr>
          <p:grpSpPr>
            <a:xfrm>
              <a:off x="1189016" y="2618019"/>
              <a:ext cx="1974027" cy="2257713"/>
              <a:chOff x="6520029" y="2629972"/>
              <a:chExt cx="1974027" cy="2257713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8243546" y="3961300"/>
                <a:ext cx="25051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A</a:t>
                </a:r>
                <a:endParaRPr lang="en-US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7120090" y="2715595"/>
                <a:ext cx="25051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B</a:t>
                </a: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6520029" y="2629972"/>
                <a:ext cx="25051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C</a:t>
                </a: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6957894" y="4518353"/>
                <a:ext cx="25051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D</a:t>
                </a:r>
                <a:endParaRPr lang="en-US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60542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68956"/>
              </p:ext>
            </p:extLst>
          </p:nvPr>
        </p:nvGraphicFramePr>
        <p:xfrm>
          <a:off x="620907" y="320331"/>
          <a:ext cx="3465447" cy="5938146"/>
        </p:xfrm>
        <a:graphic>
          <a:graphicData uri="http://schemas.openxmlformats.org/drawingml/2006/table">
            <a:tbl>
              <a:tblPr/>
              <a:tblGrid>
                <a:gridCol w="1155149"/>
                <a:gridCol w="1155149"/>
                <a:gridCol w="1155149"/>
              </a:tblGrid>
              <a:tr h="169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Dropsonde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Lat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Lon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23°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153°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23° 37'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153° 37'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24° 14'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154° 14'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24° 51'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154° 51'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25° 28'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155° 28'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26° 5'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156° 5'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26° 42'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156° 42'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27° 18'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157° 18'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27° 55'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157° 55'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28° 32'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158° 32'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29° 9'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159° 9'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29° 46'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159° 46'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30° 37'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160° 37'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31° 28'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161° 28'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32° 18'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162° 18'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33° 9'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163° 9'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34°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164°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35°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168°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15905"/>
              </p:ext>
            </p:extLst>
          </p:nvPr>
        </p:nvGraphicFramePr>
        <p:xfrm>
          <a:off x="4795021" y="262799"/>
          <a:ext cx="3616581" cy="6250680"/>
        </p:xfrm>
        <a:graphic>
          <a:graphicData uri="http://schemas.openxmlformats.org/drawingml/2006/table">
            <a:tbl>
              <a:tblPr/>
              <a:tblGrid>
                <a:gridCol w="1205527"/>
                <a:gridCol w="1205527"/>
                <a:gridCol w="1205527"/>
              </a:tblGrid>
              <a:tr h="169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Dropsonde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Lat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Lon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33° 52'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167° 44'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32° 44'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167° 28'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31° 36'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167° 12'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30° 28'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166° 56'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29° 20'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166° 40'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28° 12'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166° 24'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27° 4'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166° 8'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26° 19'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165° 57'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25° 33'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165° 47'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24° 48'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165° 36'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24° 3'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165° 25'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23° 17'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165° 15'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22° 32'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165° 4'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21° 47'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164° 53'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21° 1'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164° 43'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20° 16'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164° 32'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19° 31'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164° 21'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18° 45'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164° 11'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18°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164°</a:t>
                      </a: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0870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1881</TotalTime>
  <Words>491</Words>
  <Application>Microsoft Macintosh PowerPoint</Application>
  <PresentationFormat>On-screen Show (4:3)</PresentationFormat>
  <Paragraphs>177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1_Office Theme</vt:lpstr>
      <vt:lpstr>CalWater 2015 G-IV Research Flight 9 19 Feb 2015  Subtropical IVT Transect</vt:lpstr>
      <vt:lpstr>PowerPoint Presentation</vt:lpstr>
      <vt:lpstr>PowerPoint Presentation</vt:lpstr>
      <vt:lpstr>PowerPoint Presentation</vt:lpstr>
      <vt:lpstr>PowerPoint Presentation</vt:lpstr>
    </vt:vector>
  </TitlesOfParts>
  <Company>Naval Research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Chen, Ms. Sue</dc:creator>
  <cp:lastModifiedBy>Ryan Spackman</cp:lastModifiedBy>
  <cp:revision>148</cp:revision>
  <cp:lastPrinted>2015-02-04T21:25:54Z</cp:lastPrinted>
  <dcterms:created xsi:type="dcterms:W3CDTF">2015-01-26T19:00:36Z</dcterms:created>
  <dcterms:modified xsi:type="dcterms:W3CDTF">2015-02-19T17:56:48Z</dcterms:modified>
</cp:coreProperties>
</file>