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0F305-41E9-2249-B289-550A04728CDE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9B9C9-C94E-2C4E-9ACA-44364A0CD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2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4682-673C-054F-9177-3078249129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1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3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9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7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1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3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7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8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3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3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7FFF2-3761-4155-873D-074D4F282B5B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2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1462"/>
            <a:ext cx="7239000" cy="3716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CalWater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US" dirty="0" smtClean="0"/>
              <a:t>G-IV Research Flight </a:t>
            </a:r>
            <a:r>
              <a:rPr lang="en-US" dirty="0" smtClean="0"/>
              <a:t>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19 </a:t>
            </a:r>
            <a:r>
              <a:rPr lang="en-US" dirty="0" smtClean="0"/>
              <a:t>Feb 2015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Subtropical IVT </a:t>
            </a:r>
            <a:r>
              <a:rPr lang="en-US" dirty="0" smtClean="0"/>
              <a:t>Transect II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Submitted </a:t>
            </a:r>
            <a:r>
              <a:rPr lang="en-US" dirty="0" smtClean="0"/>
              <a:t>1000 HT </a:t>
            </a:r>
            <a:r>
              <a:rPr lang="en-US" dirty="0" smtClean="0"/>
              <a:t>2/</a:t>
            </a:r>
            <a:r>
              <a:rPr lang="en-US" dirty="0" smtClean="0"/>
              <a:t>18/</a:t>
            </a:r>
            <a:r>
              <a:rPr lang="en-US" dirty="0" smtClean="0"/>
              <a:t>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3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5-02-18 at 10.27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487" y="2286000"/>
            <a:ext cx="5789313" cy="4572000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99791" y="65354"/>
            <a:ext cx="4015009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Research Flight </a:t>
            </a:r>
            <a:r>
              <a:rPr lang="en-US" sz="2800" b="1" dirty="0" smtClean="0">
                <a:solidFill>
                  <a:prstClr val="black"/>
                </a:solidFill>
              </a:rPr>
              <a:t>10</a:t>
            </a:r>
            <a:endParaRPr lang="en-US" sz="2800" b="1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Subtropical IVT </a:t>
            </a:r>
            <a:r>
              <a:rPr lang="en-US" sz="2800" dirty="0" smtClean="0">
                <a:solidFill>
                  <a:prstClr val="black"/>
                </a:solidFill>
              </a:rPr>
              <a:t>Transect II</a:t>
            </a:r>
            <a:endParaRPr lang="en-US" sz="28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759669"/>
              </p:ext>
            </p:extLst>
          </p:nvPr>
        </p:nvGraphicFramePr>
        <p:xfrm>
          <a:off x="76200" y="1524000"/>
          <a:ext cx="2057400" cy="17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762035"/>
                <a:gridCol w="838165"/>
              </a:tblGrid>
              <a:tr h="1981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</a:t>
                      </a:r>
                      <a:r>
                        <a:rPr lang="en-US" sz="1200" dirty="0" smtClean="0"/>
                        <a:t>’N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153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200" dirty="0" smtClean="0"/>
                        <a:t>0’W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34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164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6000" y="1143000"/>
            <a:ext cx="137160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NOTAM Box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3657600"/>
            <a:ext cx="3657600" cy="2092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 anchor="t" anchorCtr="0">
            <a:spAutoFit/>
          </a:bodyPr>
          <a:lstStyle/>
          <a:p>
            <a:pPr marL="182880">
              <a:spcAft>
                <a:spcPts val="60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Flight Notes</a:t>
            </a:r>
          </a:p>
          <a:p>
            <a:pPr marL="256032" indent="-16459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Perform flight pattern in counter-clockwise direction</a:t>
            </a:r>
            <a:endParaRPr lang="en-US" sz="2000" dirty="0">
              <a:solidFill>
                <a:prstClr val="black"/>
              </a:solidFill>
            </a:endParaRPr>
          </a:p>
          <a:p>
            <a:pPr marL="256032" indent="-16459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Exact </a:t>
            </a:r>
            <a:r>
              <a:rPr lang="en-US" sz="2000" dirty="0" smtClean="0">
                <a:solidFill>
                  <a:prstClr val="black"/>
                </a:solidFill>
              </a:rPr>
              <a:t>coordinates for </a:t>
            </a:r>
            <a:r>
              <a:rPr lang="en-US" sz="2000" dirty="0" err="1" smtClean="0">
                <a:solidFill>
                  <a:prstClr val="black"/>
                </a:solidFill>
              </a:rPr>
              <a:t>dropsonde</a:t>
            </a:r>
            <a:r>
              <a:rPr lang="en-US" sz="2000" dirty="0" smtClean="0">
                <a:solidFill>
                  <a:prstClr val="black"/>
                </a:solidFill>
              </a:rPr>
              <a:t> release will be provided </a:t>
            </a:r>
            <a:r>
              <a:rPr lang="en-US" sz="2000" dirty="0" smtClean="0">
                <a:solidFill>
                  <a:prstClr val="black"/>
                </a:solidFill>
              </a:rPr>
              <a:t>in the the AM on the </a:t>
            </a:r>
            <a:r>
              <a:rPr lang="en-US" sz="2000" dirty="0" smtClean="0">
                <a:solidFill>
                  <a:prstClr val="black"/>
                </a:solidFill>
              </a:rPr>
              <a:t>flight day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1143000"/>
            <a:ext cx="137160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Flight Plan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91000" y="76200"/>
            <a:ext cx="4953000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THU/19 </a:t>
            </a:r>
            <a:r>
              <a:rPr lang="en-US" sz="1600" dirty="0" smtClean="0">
                <a:solidFill>
                  <a:prstClr val="black"/>
                </a:solidFill>
              </a:rPr>
              <a:t>Feb 2015	Take Off </a:t>
            </a:r>
            <a:r>
              <a:rPr lang="en-US" sz="1600" dirty="0" smtClean="0">
                <a:solidFill>
                  <a:prstClr val="black"/>
                </a:solidFill>
              </a:rPr>
              <a:t>1400 </a:t>
            </a:r>
            <a:r>
              <a:rPr lang="en-US" sz="1600" dirty="0" smtClean="0">
                <a:solidFill>
                  <a:prstClr val="black"/>
                </a:solidFill>
              </a:rPr>
              <a:t>HT </a:t>
            </a:r>
            <a:r>
              <a:rPr lang="en-US" sz="1600" dirty="0" smtClean="0">
                <a:solidFill>
                  <a:prstClr val="black"/>
                </a:solidFill>
              </a:rPr>
              <a:t>(Fri 00Z)</a:t>
            </a:r>
            <a:endParaRPr lang="en-US" sz="1600" dirty="0" smtClean="0">
              <a:solidFill>
                <a:prstClr val="black"/>
              </a:solidFill>
            </a:endParaRPr>
          </a:p>
          <a:p>
            <a:r>
              <a:rPr lang="en-US" sz="1600" dirty="0" smtClean="0">
                <a:solidFill>
                  <a:prstClr val="black"/>
                </a:solidFill>
              </a:rPr>
              <a:t>		Duration ~7 </a:t>
            </a:r>
            <a:r>
              <a:rPr lang="en-US" sz="1600" dirty="0" smtClean="0">
                <a:solidFill>
                  <a:prstClr val="black"/>
                </a:solidFill>
              </a:rPr>
              <a:t>h</a:t>
            </a:r>
          </a:p>
          <a:p>
            <a:endParaRPr lang="en-US" sz="1600" dirty="0" smtClean="0">
              <a:solidFill>
                <a:prstClr val="black"/>
              </a:solidFill>
            </a:endParaRPr>
          </a:p>
          <a:p>
            <a:r>
              <a:rPr lang="en-US" sz="1600" dirty="0" smtClean="0">
                <a:solidFill>
                  <a:prstClr val="black"/>
                </a:solidFill>
              </a:rPr>
              <a:t>Platform </a:t>
            </a:r>
            <a:r>
              <a:rPr lang="en-US" sz="1600" dirty="0" smtClean="0">
                <a:solidFill>
                  <a:prstClr val="black"/>
                </a:solidFill>
              </a:rPr>
              <a:t>Scientist</a:t>
            </a:r>
            <a:r>
              <a:rPr lang="en-US" sz="1600" dirty="0">
                <a:solidFill>
                  <a:prstClr val="black"/>
                </a:solidFill>
              </a:rPr>
              <a:t>:  </a:t>
            </a:r>
            <a:r>
              <a:rPr lang="en-US" sz="1600" dirty="0" smtClean="0">
                <a:solidFill>
                  <a:prstClr val="black"/>
                </a:solidFill>
              </a:rPr>
              <a:t>Ryan Spackman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Onboard Scientist:  TBD (possible local observers)</a:t>
            </a: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r>
              <a:rPr lang="en-US" sz="1600" dirty="0" smtClean="0">
                <a:solidFill>
                  <a:prstClr val="black"/>
                </a:solidFill>
              </a:rPr>
              <a:t>37 </a:t>
            </a:r>
            <a:r>
              <a:rPr lang="en-US" sz="1600" dirty="0" err="1">
                <a:solidFill>
                  <a:prstClr val="black"/>
                </a:solidFill>
              </a:rPr>
              <a:t>d</a:t>
            </a:r>
            <a:r>
              <a:rPr lang="en-US" sz="1600" dirty="0" err="1" smtClean="0">
                <a:solidFill>
                  <a:prstClr val="black"/>
                </a:solidFill>
              </a:rPr>
              <a:t>ropsondes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mostly at 68 </a:t>
            </a:r>
            <a:r>
              <a:rPr lang="en-US" sz="1600" dirty="0" err="1" smtClean="0">
                <a:solidFill>
                  <a:prstClr val="black"/>
                </a:solidFill>
              </a:rPr>
              <a:t>nmi</a:t>
            </a:r>
            <a:r>
              <a:rPr lang="en-US" sz="1600" dirty="0" smtClean="0">
                <a:solidFill>
                  <a:prstClr val="black"/>
                </a:solidFill>
              </a:rPr>
              <a:t> spacing </a:t>
            </a:r>
            <a:r>
              <a:rPr lang="en-US" sz="1600" dirty="0" smtClean="0">
                <a:solidFill>
                  <a:prstClr val="black"/>
                </a:solidFill>
              </a:rPr>
              <a:t>with higher-resolution drops </a:t>
            </a:r>
            <a:r>
              <a:rPr lang="en-US" sz="1600" dirty="0" smtClean="0">
                <a:solidFill>
                  <a:prstClr val="black"/>
                </a:solidFill>
              </a:rPr>
              <a:t>at </a:t>
            </a:r>
            <a:r>
              <a:rPr lang="en-US" sz="1600" dirty="0" smtClean="0">
                <a:solidFill>
                  <a:prstClr val="black"/>
                </a:solidFill>
              </a:rPr>
              <a:t>49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nmi</a:t>
            </a:r>
            <a:r>
              <a:rPr lang="en-US" sz="1600" dirty="0" smtClean="0">
                <a:solidFill>
                  <a:prstClr val="black"/>
                </a:solidFill>
              </a:rPr>
              <a:t> spacing near the AR core on </a:t>
            </a:r>
            <a:r>
              <a:rPr lang="en-US" sz="1600" dirty="0" smtClean="0">
                <a:solidFill>
                  <a:prstClr val="black"/>
                </a:solidFill>
              </a:rPr>
              <a:t>both long transects (between WP 1 &amp; 2 and WP 3 &amp; 4)</a:t>
            </a: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51240"/>
              </p:ext>
            </p:extLst>
          </p:nvPr>
        </p:nvGraphicFramePr>
        <p:xfrm>
          <a:off x="2209800" y="1524000"/>
          <a:ext cx="1752600" cy="1755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895"/>
                <a:gridCol w="828705"/>
              </a:tblGrid>
              <a:tr h="35113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Lon</a:t>
                      </a:r>
                      <a:endParaRPr lang="en-US" sz="1200" dirty="0"/>
                    </a:p>
                  </a:txBody>
                  <a:tcPr/>
                </a:tc>
              </a:tr>
              <a:tr h="3511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151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00’W</a:t>
                      </a:r>
                      <a:endParaRPr lang="en-US" sz="1200" dirty="0"/>
                    </a:p>
                  </a:txBody>
                  <a:tcPr/>
                </a:tc>
              </a:tr>
              <a:tr h="3511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162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00’W</a:t>
                      </a:r>
                      <a:endParaRPr lang="en-US" sz="1200" dirty="0"/>
                    </a:p>
                  </a:txBody>
                  <a:tcPr/>
                </a:tc>
              </a:tr>
              <a:tr h="3511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170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00’W</a:t>
                      </a:r>
                      <a:endParaRPr lang="en-US" sz="1200" dirty="0"/>
                    </a:p>
                  </a:txBody>
                  <a:tcPr/>
                </a:tc>
              </a:tr>
              <a:tr h="3511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166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13531" y="2438400"/>
            <a:ext cx="295426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prstClr val="black"/>
                </a:solidFill>
              </a:rPr>
              <a:t>Init</a:t>
            </a:r>
            <a:r>
              <a:rPr lang="en-US" sz="2200" b="1" dirty="0" smtClean="0">
                <a:solidFill>
                  <a:prstClr val="black"/>
                </a:solidFill>
              </a:rPr>
              <a:t> 12Z Wed 2/18/15</a:t>
            </a:r>
          </a:p>
          <a:p>
            <a:r>
              <a:rPr lang="en-US" sz="2200" b="1" dirty="0" smtClean="0">
                <a:solidFill>
                  <a:prstClr val="black"/>
                </a:solidFill>
              </a:rPr>
              <a:t>Valid 3Z Fri 2/20/15</a:t>
            </a:r>
            <a:endParaRPr lang="en-US" sz="22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579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153</Words>
  <Application>Microsoft Macintosh PowerPoint</Application>
  <PresentationFormat>On-screen Show (4:3)</PresentationFormat>
  <Paragraphs>44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CalWater 2015 G-IV Research Flight 10 19 Feb 2015  Subtropical IVT Transect II</vt:lpstr>
      <vt:lpstr>PowerPoint Presentation</vt:lpstr>
    </vt:vector>
  </TitlesOfParts>
  <Company>Naval Research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Ms. Sue</dc:creator>
  <cp:lastModifiedBy>Ryan Spackman</cp:lastModifiedBy>
  <cp:revision>142</cp:revision>
  <cp:lastPrinted>2015-02-04T21:25:54Z</cp:lastPrinted>
  <dcterms:created xsi:type="dcterms:W3CDTF">2015-01-26T19:00:36Z</dcterms:created>
  <dcterms:modified xsi:type="dcterms:W3CDTF">2015-02-18T20:31:12Z</dcterms:modified>
</cp:coreProperties>
</file>