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63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928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A0F305-41E9-2249-B289-550A04728CDE}" type="datetimeFigureOut">
              <a:rPr lang="en-US" smtClean="0"/>
              <a:t>2/18/15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09B9C9-C94E-2C4E-9ACA-44364A0CD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220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A4682-673C-054F-9177-30782491294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17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5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FFF2-3761-4155-873D-074D4F282B5B}" type="datetimeFigureOut">
              <a:rPr lang="en-US" smtClean="0"/>
              <a:t>2/18/15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D8690-01B5-4DF8-A15C-0E0C676F0F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131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FFF2-3761-4155-873D-074D4F282B5B}" type="datetimeFigureOut">
              <a:rPr lang="en-US" smtClean="0"/>
              <a:t>2/18/15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D8690-01B5-4DF8-A15C-0E0C676F0F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299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6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6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FFF2-3761-4155-873D-074D4F282B5B}" type="datetimeFigureOut">
              <a:rPr lang="en-US" smtClean="0"/>
              <a:t>2/18/15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D8690-01B5-4DF8-A15C-0E0C676F0F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876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FFF2-3761-4155-873D-074D4F282B5B}" type="datetimeFigureOut">
              <a:rPr lang="en-US" smtClean="0"/>
              <a:t>2/18/15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D8690-01B5-4DF8-A15C-0E0C676F0F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219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3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FFF2-3761-4155-873D-074D4F282B5B}" type="datetimeFigureOut">
              <a:rPr lang="en-US" smtClean="0"/>
              <a:t>2/18/15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D8690-01B5-4DF8-A15C-0E0C676F0F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933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FFF2-3761-4155-873D-074D4F282B5B}" type="datetimeFigureOut">
              <a:rPr lang="en-US" smtClean="0"/>
              <a:t>2/18/15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D8690-01B5-4DF8-A15C-0E0C676F0F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578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4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4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FFF2-3761-4155-873D-074D4F282B5B}" type="datetimeFigureOut">
              <a:rPr lang="en-US" smtClean="0"/>
              <a:t>2/18/15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D8690-01B5-4DF8-A15C-0E0C676F0F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484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FFF2-3761-4155-873D-074D4F282B5B}" type="datetimeFigureOut">
              <a:rPr lang="en-US" smtClean="0"/>
              <a:t>2/18/15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D8690-01B5-4DF8-A15C-0E0C676F0F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00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FFF2-3761-4155-873D-074D4F282B5B}" type="datetimeFigureOut">
              <a:rPr lang="en-US" smtClean="0"/>
              <a:t>2/18/15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D8690-01B5-4DF8-A15C-0E0C676F0F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737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8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FFF2-3761-4155-873D-074D4F282B5B}" type="datetimeFigureOut">
              <a:rPr lang="en-US" smtClean="0"/>
              <a:t>2/18/15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D8690-01B5-4DF8-A15C-0E0C676F0F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479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FFF2-3761-4155-873D-074D4F282B5B}" type="datetimeFigureOut">
              <a:rPr lang="en-US" smtClean="0"/>
              <a:t>2/18/15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D8690-01B5-4DF8-A15C-0E0C676F0F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230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8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7FFF2-3761-4155-873D-074D4F282B5B}" type="datetimeFigureOut">
              <a:rPr lang="en-US" smtClean="0"/>
              <a:t>2/18/15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8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8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D8690-01B5-4DF8-A15C-0E0C676F0F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925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541462"/>
            <a:ext cx="7239000" cy="3716338"/>
          </a:xfrm>
        </p:spPr>
        <p:txBody>
          <a:bodyPr>
            <a:normAutofit/>
          </a:bodyPr>
          <a:lstStyle/>
          <a:p>
            <a:r>
              <a:rPr lang="en-US" dirty="0" err="1" smtClean="0"/>
              <a:t>CalWater</a:t>
            </a:r>
            <a:r>
              <a:rPr lang="en-US" dirty="0" smtClean="0"/>
              <a:t> 2015</a:t>
            </a:r>
            <a:br>
              <a:rPr lang="en-US" dirty="0" smtClean="0"/>
            </a:br>
            <a:r>
              <a:rPr lang="en-US" dirty="0" smtClean="0"/>
              <a:t>G-IV Research Flight </a:t>
            </a:r>
            <a:r>
              <a:rPr lang="en-US" dirty="0" smtClean="0"/>
              <a:t>10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19 </a:t>
            </a:r>
            <a:r>
              <a:rPr lang="en-US" dirty="0" smtClean="0"/>
              <a:t>Feb 2015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Subtropical IVT </a:t>
            </a:r>
            <a:r>
              <a:rPr lang="en-US" dirty="0" smtClean="0"/>
              <a:t>Transect II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Submitted </a:t>
            </a:r>
            <a:r>
              <a:rPr lang="en-US" dirty="0" smtClean="0"/>
              <a:t>1000 HT </a:t>
            </a:r>
            <a:r>
              <a:rPr lang="en-US" dirty="0" smtClean="0"/>
              <a:t>2/</a:t>
            </a:r>
            <a:r>
              <a:rPr lang="en-US" dirty="0" smtClean="0"/>
              <a:t>18/</a:t>
            </a:r>
            <a:r>
              <a:rPr lang="en-US" dirty="0" smtClean="0"/>
              <a:t>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337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creen Shot 2015-02-18 at 10.27.40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0487" y="2286000"/>
            <a:ext cx="5789313" cy="4572000"/>
          </a:xfrm>
          <a:prstGeom prst="rect">
            <a:avLst/>
          </a:prstGeom>
        </p:spPr>
      </p:pic>
      <p:sp>
        <p:nvSpPr>
          <p:cNvPr id="67" name="TextBox 66"/>
          <p:cNvSpPr txBox="1"/>
          <p:nvPr/>
        </p:nvSpPr>
        <p:spPr>
          <a:xfrm>
            <a:off x="99791" y="65354"/>
            <a:ext cx="4015009" cy="9541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</a:rPr>
              <a:t>Research Flight </a:t>
            </a:r>
            <a:r>
              <a:rPr lang="en-US" sz="2800" b="1" dirty="0" smtClean="0">
                <a:solidFill>
                  <a:prstClr val="black"/>
                </a:solidFill>
              </a:rPr>
              <a:t>10</a:t>
            </a:r>
            <a:endParaRPr lang="en-US" sz="2800" b="1" dirty="0" smtClean="0">
              <a:solidFill>
                <a:prstClr val="black"/>
              </a:solidFill>
            </a:endParaRPr>
          </a:p>
          <a:p>
            <a:r>
              <a:rPr lang="en-US" sz="2800" dirty="0" smtClean="0">
                <a:solidFill>
                  <a:prstClr val="black"/>
                </a:solidFill>
              </a:rPr>
              <a:t>Subtropical IVT </a:t>
            </a:r>
            <a:r>
              <a:rPr lang="en-US" sz="2800" dirty="0" smtClean="0">
                <a:solidFill>
                  <a:prstClr val="black"/>
                </a:solidFill>
              </a:rPr>
              <a:t>Transect II</a:t>
            </a:r>
            <a:endParaRPr lang="en-US" sz="2800" dirty="0" smtClean="0">
              <a:solidFill>
                <a:prstClr val="black"/>
              </a:solidFill>
            </a:endParaRPr>
          </a:p>
        </p:txBody>
      </p:sp>
      <p:graphicFrame>
        <p:nvGraphicFramePr>
          <p:cNvPr id="68" name="Table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759669"/>
              </p:ext>
            </p:extLst>
          </p:nvPr>
        </p:nvGraphicFramePr>
        <p:xfrm>
          <a:off x="76200" y="1524000"/>
          <a:ext cx="2057400" cy="175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762035"/>
                <a:gridCol w="838165"/>
              </a:tblGrid>
              <a:tr h="1981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Lat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Lon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23</a:t>
                      </a:r>
                      <a:r>
                        <a:rPr lang="en-US" sz="1200" dirty="0" smtClean="0">
                          <a:latin typeface="Lucida Grande"/>
                          <a:ea typeface="Lucida Grande"/>
                          <a:cs typeface="Lucida Grande"/>
                        </a:rPr>
                        <a:t>°</a:t>
                      </a:r>
                      <a:r>
                        <a:rPr lang="en-US" sz="1200" dirty="0" smtClean="0"/>
                        <a:t>00</a:t>
                      </a:r>
                      <a:r>
                        <a:rPr lang="en-US" sz="1200" dirty="0" smtClean="0"/>
                        <a:t>’N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153</a:t>
                      </a:r>
                      <a:r>
                        <a:rPr lang="en-US" sz="1200" dirty="0" smtClean="0">
                          <a:latin typeface="Lucida Grande"/>
                          <a:ea typeface="Lucida Grande"/>
                          <a:cs typeface="Lucida Grande"/>
                        </a:rPr>
                        <a:t>°</a:t>
                      </a:r>
                      <a:r>
                        <a:rPr lang="en-US" sz="1200" dirty="0" smtClean="0"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en-US" sz="1200" dirty="0" smtClean="0"/>
                        <a:t>0’W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34</a:t>
                      </a:r>
                      <a:r>
                        <a:rPr lang="en-US" sz="1200" dirty="0" smtClean="0">
                          <a:latin typeface="Lucida Grande"/>
                          <a:ea typeface="Lucida Grande"/>
                          <a:cs typeface="Lucida Grande"/>
                        </a:rPr>
                        <a:t>°</a:t>
                      </a:r>
                      <a:r>
                        <a:rPr lang="en-US" sz="1200" dirty="0" smtClean="0"/>
                        <a:t>00’N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164</a:t>
                      </a:r>
                      <a:r>
                        <a:rPr lang="en-US" sz="1200" dirty="0" smtClean="0">
                          <a:latin typeface="Lucida Grande"/>
                          <a:ea typeface="Lucida Grande"/>
                          <a:cs typeface="Lucida Grande"/>
                        </a:rPr>
                        <a:t>°</a:t>
                      </a:r>
                      <a:r>
                        <a:rPr lang="en-US" sz="1200" dirty="0" smtClean="0"/>
                        <a:t>00’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  <a:r>
                        <a:rPr lang="en-US" sz="1200" dirty="0" smtClean="0">
                          <a:latin typeface="Lucida Grande"/>
                          <a:ea typeface="Lucida Grande"/>
                          <a:cs typeface="Lucida Grande"/>
                        </a:rPr>
                        <a:t>°</a:t>
                      </a:r>
                      <a:r>
                        <a:rPr lang="en-US" sz="1200" dirty="0" smtClean="0"/>
                        <a:t>00’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+mn-lt"/>
                          <a:ea typeface="+mn-ea"/>
                          <a:cs typeface="+mn-cs"/>
                        </a:rPr>
                        <a:t>168</a:t>
                      </a:r>
                      <a:r>
                        <a:rPr lang="en-US" sz="1200" dirty="0" smtClean="0">
                          <a:latin typeface="Lucida Grande"/>
                          <a:ea typeface="Lucida Grande"/>
                          <a:cs typeface="Lucida Grande"/>
                        </a:rPr>
                        <a:t>°</a:t>
                      </a:r>
                      <a:r>
                        <a:rPr lang="en-US" sz="1200" dirty="0" smtClean="0"/>
                        <a:t>00’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r>
                        <a:rPr lang="en-US" sz="1200" dirty="0" smtClean="0">
                          <a:latin typeface="Lucida Grande"/>
                          <a:ea typeface="Lucida Grande"/>
                          <a:cs typeface="Lucida Grande"/>
                        </a:rPr>
                        <a:t>°</a:t>
                      </a:r>
                      <a:r>
                        <a:rPr lang="en-US" sz="1200" dirty="0" smtClean="0"/>
                        <a:t>00’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+mn-lt"/>
                          <a:ea typeface="+mn-ea"/>
                          <a:cs typeface="+mn-cs"/>
                        </a:rPr>
                        <a:t>164</a:t>
                      </a:r>
                      <a:r>
                        <a:rPr lang="en-US" sz="1200" dirty="0" smtClean="0">
                          <a:latin typeface="Lucida Grande"/>
                          <a:ea typeface="Lucida Grande"/>
                          <a:cs typeface="Lucida Grande"/>
                        </a:rPr>
                        <a:t>°</a:t>
                      </a:r>
                      <a:r>
                        <a:rPr lang="en-US" sz="1200" dirty="0" smtClean="0">
                          <a:latin typeface="+mn-lt"/>
                          <a:ea typeface="+mn-ea"/>
                          <a:cs typeface="+mn-cs"/>
                        </a:rPr>
                        <a:t>00</a:t>
                      </a:r>
                      <a:r>
                        <a:rPr lang="en-US" sz="1200" dirty="0" smtClean="0"/>
                        <a:t>’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2286000" y="1143000"/>
            <a:ext cx="1371600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</a:rPr>
              <a:t>NOTAM Box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" y="3657600"/>
            <a:ext cx="3657600" cy="20928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rIns="0" rtlCol="0" anchor="t" anchorCtr="0">
            <a:spAutoFit/>
          </a:bodyPr>
          <a:lstStyle/>
          <a:p>
            <a:pPr marL="182880">
              <a:spcAft>
                <a:spcPts val="600"/>
              </a:spcAft>
            </a:pPr>
            <a:r>
              <a:rPr lang="en-US" sz="2000" b="1" dirty="0" smtClean="0">
                <a:solidFill>
                  <a:prstClr val="black"/>
                </a:solidFill>
              </a:rPr>
              <a:t>Flight Notes</a:t>
            </a:r>
          </a:p>
          <a:p>
            <a:pPr marL="256032" indent="-164592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Perform flight pattern in counter-clockwise direction</a:t>
            </a:r>
            <a:endParaRPr lang="en-US" sz="2000" dirty="0">
              <a:solidFill>
                <a:prstClr val="black"/>
              </a:solidFill>
            </a:endParaRPr>
          </a:p>
          <a:p>
            <a:pPr marL="256032" indent="-164592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Exact </a:t>
            </a:r>
            <a:r>
              <a:rPr lang="en-US" sz="2000" dirty="0" smtClean="0">
                <a:solidFill>
                  <a:prstClr val="black"/>
                </a:solidFill>
              </a:rPr>
              <a:t>coordinates for </a:t>
            </a:r>
            <a:r>
              <a:rPr lang="en-US" sz="2000" dirty="0" err="1" smtClean="0">
                <a:solidFill>
                  <a:prstClr val="black"/>
                </a:solidFill>
              </a:rPr>
              <a:t>dropsonde</a:t>
            </a:r>
            <a:r>
              <a:rPr lang="en-US" sz="2000" dirty="0" smtClean="0">
                <a:solidFill>
                  <a:prstClr val="black"/>
                </a:solidFill>
              </a:rPr>
              <a:t> release will be provided </a:t>
            </a:r>
            <a:r>
              <a:rPr lang="en-US" sz="2000" dirty="0" smtClean="0">
                <a:solidFill>
                  <a:prstClr val="black"/>
                </a:solidFill>
              </a:rPr>
              <a:t>in the the AM on the </a:t>
            </a:r>
            <a:r>
              <a:rPr lang="en-US" sz="2000" dirty="0" smtClean="0">
                <a:solidFill>
                  <a:prstClr val="black"/>
                </a:solidFill>
              </a:rPr>
              <a:t>flight day</a:t>
            </a: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" y="1143000"/>
            <a:ext cx="1371600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</a:rPr>
              <a:t>Flight Plan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4191000" y="76200"/>
            <a:ext cx="4953000" cy="22467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</a:rPr>
              <a:t>THU/19 </a:t>
            </a:r>
            <a:r>
              <a:rPr lang="en-US" sz="1600" dirty="0" smtClean="0">
                <a:solidFill>
                  <a:prstClr val="black"/>
                </a:solidFill>
              </a:rPr>
              <a:t>Feb 2015	Take Off </a:t>
            </a:r>
            <a:r>
              <a:rPr lang="en-US" sz="1600" dirty="0" smtClean="0">
                <a:solidFill>
                  <a:prstClr val="black"/>
                </a:solidFill>
              </a:rPr>
              <a:t>1400 </a:t>
            </a:r>
            <a:r>
              <a:rPr lang="en-US" sz="1600" dirty="0" smtClean="0">
                <a:solidFill>
                  <a:prstClr val="black"/>
                </a:solidFill>
              </a:rPr>
              <a:t>HT </a:t>
            </a:r>
            <a:r>
              <a:rPr lang="en-US" sz="1600" dirty="0" smtClean="0">
                <a:solidFill>
                  <a:prstClr val="black"/>
                </a:solidFill>
              </a:rPr>
              <a:t>(Fri 00Z)</a:t>
            </a:r>
            <a:endParaRPr lang="en-US" sz="1600" dirty="0" smtClean="0">
              <a:solidFill>
                <a:prstClr val="black"/>
              </a:solidFill>
            </a:endParaRPr>
          </a:p>
          <a:p>
            <a:r>
              <a:rPr lang="en-US" sz="1600" dirty="0" smtClean="0">
                <a:solidFill>
                  <a:prstClr val="black"/>
                </a:solidFill>
              </a:rPr>
              <a:t>		Duration ~7 </a:t>
            </a:r>
            <a:r>
              <a:rPr lang="en-US" sz="1600" dirty="0" smtClean="0">
                <a:solidFill>
                  <a:prstClr val="black"/>
                </a:solidFill>
              </a:rPr>
              <a:t>h</a:t>
            </a:r>
          </a:p>
          <a:p>
            <a:endParaRPr lang="en-US" sz="1600" dirty="0" smtClean="0">
              <a:solidFill>
                <a:prstClr val="black"/>
              </a:solidFill>
            </a:endParaRPr>
          </a:p>
          <a:p>
            <a:r>
              <a:rPr lang="en-US" sz="1600" dirty="0" smtClean="0">
                <a:solidFill>
                  <a:prstClr val="black"/>
                </a:solidFill>
              </a:rPr>
              <a:t>Platform </a:t>
            </a:r>
            <a:r>
              <a:rPr lang="en-US" sz="1600" dirty="0" smtClean="0">
                <a:solidFill>
                  <a:prstClr val="black"/>
                </a:solidFill>
              </a:rPr>
              <a:t>Scientist</a:t>
            </a:r>
            <a:r>
              <a:rPr lang="en-US" sz="1600" dirty="0">
                <a:solidFill>
                  <a:prstClr val="black"/>
                </a:solidFill>
              </a:rPr>
              <a:t>:  </a:t>
            </a:r>
            <a:r>
              <a:rPr lang="en-US" sz="1600" dirty="0" smtClean="0">
                <a:solidFill>
                  <a:prstClr val="black"/>
                </a:solidFill>
              </a:rPr>
              <a:t>Ryan Spackman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Onboard Scientist:  TBD (possible local observers)</a:t>
            </a:r>
          </a:p>
          <a:p>
            <a:endParaRPr lang="en-US" sz="1200" dirty="0" smtClean="0">
              <a:solidFill>
                <a:prstClr val="black"/>
              </a:solidFill>
            </a:endParaRPr>
          </a:p>
          <a:p>
            <a:r>
              <a:rPr lang="en-US" sz="1600" dirty="0" smtClean="0">
                <a:solidFill>
                  <a:prstClr val="black"/>
                </a:solidFill>
              </a:rPr>
              <a:t>37 </a:t>
            </a:r>
            <a:r>
              <a:rPr lang="en-US" sz="1600" dirty="0" err="1">
                <a:solidFill>
                  <a:prstClr val="black"/>
                </a:solidFill>
              </a:rPr>
              <a:t>d</a:t>
            </a:r>
            <a:r>
              <a:rPr lang="en-US" sz="1600" dirty="0" err="1" smtClean="0">
                <a:solidFill>
                  <a:prstClr val="black"/>
                </a:solidFill>
              </a:rPr>
              <a:t>ropsondes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 smtClean="0">
                <a:solidFill>
                  <a:prstClr val="black"/>
                </a:solidFill>
              </a:rPr>
              <a:t>mostly at 68 </a:t>
            </a:r>
            <a:r>
              <a:rPr lang="en-US" sz="1600" dirty="0" err="1" smtClean="0">
                <a:solidFill>
                  <a:prstClr val="black"/>
                </a:solidFill>
              </a:rPr>
              <a:t>nmi</a:t>
            </a:r>
            <a:r>
              <a:rPr lang="en-US" sz="1600" dirty="0" smtClean="0">
                <a:solidFill>
                  <a:prstClr val="black"/>
                </a:solidFill>
              </a:rPr>
              <a:t> spacing </a:t>
            </a:r>
            <a:r>
              <a:rPr lang="en-US" sz="1600" dirty="0" smtClean="0">
                <a:solidFill>
                  <a:prstClr val="black"/>
                </a:solidFill>
              </a:rPr>
              <a:t>with higher-resolution drops </a:t>
            </a:r>
            <a:r>
              <a:rPr lang="en-US" sz="1600" dirty="0" smtClean="0">
                <a:solidFill>
                  <a:prstClr val="black"/>
                </a:solidFill>
              </a:rPr>
              <a:t>at </a:t>
            </a:r>
            <a:r>
              <a:rPr lang="en-US" sz="1600" dirty="0" smtClean="0">
                <a:solidFill>
                  <a:prstClr val="black"/>
                </a:solidFill>
              </a:rPr>
              <a:t>49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</a:rPr>
              <a:t>nmi</a:t>
            </a:r>
            <a:r>
              <a:rPr lang="en-US" sz="1600" dirty="0" smtClean="0">
                <a:solidFill>
                  <a:prstClr val="black"/>
                </a:solidFill>
              </a:rPr>
              <a:t> spacing near the AR core on </a:t>
            </a:r>
            <a:r>
              <a:rPr lang="en-US" sz="1600" dirty="0" smtClean="0">
                <a:solidFill>
                  <a:prstClr val="black"/>
                </a:solidFill>
              </a:rPr>
              <a:t>both long transects (between WP 1 &amp; 2 and WP 3 &amp; 4)</a:t>
            </a:r>
            <a:endParaRPr lang="en-US" sz="1600" dirty="0" smtClean="0">
              <a:solidFill>
                <a:prstClr val="black"/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751240"/>
              </p:ext>
            </p:extLst>
          </p:nvPr>
        </p:nvGraphicFramePr>
        <p:xfrm>
          <a:off x="2209800" y="1524000"/>
          <a:ext cx="1752600" cy="1755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895"/>
                <a:gridCol w="828705"/>
              </a:tblGrid>
              <a:tr h="35113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Lat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Lon</a:t>
                      </a:r>
                      <a:endParaRPr lang="en-US" sz="1200" dirty="0"/>
                    </a:p>
                  </a:txBody>
                  <a:tcPr/>
                </a:tc>
              </a:tr>
              <a:tr h="35113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r>
                        <a:rPr lang="en-US" sz="1200" dirty="0" smtClean="0">
                          <a:latin typeface="Lucida Grande"/>
                          <a:ea typeface="Lucida Grande"/>
                          <a:cs typeface="Lucida Grande"/>
                        </a:rPr>
                        <a:t>°</a:t>
                      </a:r>
                      <a:r>
                        <a:rPr lang="en-US" sz="1200" dirty="0" smtClean="0"/>
                        <a:t>00’N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151</a:t>
                      </a:r>
                      <a:r>
                        <a:rPr lang="en-US" sz="1200" dirty="0" smtClean="0">
                          <a:latin typeface="Lucida Grande"/>
                          <a:ea typeface="Lucida Grande"/>
                          <a:cs typeface="Lucida Grande"/>
                        </a:rPr>
                        <a:t>°</a:t>
                      </a:r>
                      <a:r>
                        <a:rPr lang="en-US" sz="1200" dirty="0" smtClean="0"/>
                        <a:t>00’W</a:t>
                      </a:r>
                      <a:endParaRPr lang="en-US" sz="1200" dirty="0"/>
                    </a:p>
                  </a:txBody>
                  <a:tcPr/>
                </a:tc>
              </a:tr>
              <a:tr h="35113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+mn-lt"/>
                          <a:ea typeface="+mn-ea"/>
                          <a:cs typeface="+mn-cs"/>
                        </a:rPr>
                        <a:t>36</a:t>
                      </a:r>
                      <a:r>
                        <a:rPr lang="en-US" sz="1200" dirty="0" smtClean="0">
                          <a:latin typeface="Lucida Grande"/>
                          <a:ea typeface="Lucida Grande"/>
                          <a:cs typeface="Lucida Grande"/>
                        </a:rPr>
                        <a:t>°</a:t>
                      </a:r>
                      <a:r>
                        <a:rPr lang="en-US" sz="1200" dirty="0" smtClean="0"/>
                        <a:t>00’N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162</a:t>
                      </a:r>
                      <a:r>
                        <a:rPr lang="en-US" sz="1200" dirty="0" smtClean="0">
                          <a:latin typeface="Lucida Grande"/>
                          <a:ea typeface="Lucida Grande"/>
                          <a:cs typeface="Lucida Grande"/>
                        </a:rPr>
                        <a:t>°</a:t>
                      </a:r>
                      <a:r>
                        <a:rPr lang="en-US" sz="1200" dirty="0" smtClean="0"/>
                        <a:t>00’W</a:t>
                      </a:r>
                      <a:endParaRPr lang="en-US" sz="1200" dirty="0"/>
                    </a:p>
                  </a:txBody>
                  <a:tcPr/>
                </a:tc>
              </a:tr>
              <a:tr h="35113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+mn-lt"/>
                          <a:ea typeface="+mn-ea"/>
                          <a:cs typeface="+mn-cs"/>
                        </a:rPr>
                        <a:t>37</a:t>
                      </a:r>
                      <a:r>
                        <a:rPr lang="en-US" sz="1200" dirty="0" smtClean="0">
                          <a:latin typeface="Lucida Grande"/>
                          <a:ea typeface="Lucida Grande"/>
                          <a:cs typeface="Lucida Grande"/>
                        </a:rPr>
                        <a:t>°</a:t>
                      </a:r>
                      <a:r>
                        <a:rPr lang="en-US" sz="1200" dirty="0" smtClean="0"/>
                        <a:t>00’N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170</a:t>
                      </a:r>
                      <a:r>
                        <a:rPr lang="en-US" sz="1200" dirty="0" smtClean="0">
                          <a:latin typeface="Lucida Grande"/>
                          <a:ea typeface="Lucida Grande"/>
                          <a:cs typeface="Lucida Grande"/>
                        </a:rPr>
                        <a:t>°</a:t>
                      </a:r>
                      <a:r>
                        <a:rPr lang="en-US" sz="1200" dirty="0" smtClean="0"/>
                        <a:t>00’W</a:t>
                      </a:r>
                      <a:endParaRPr lang="en-US" sz="1200" dirty="0"/>
                    </a:p>
                  </a:txBody>
                  <a:tcPr/>
                </a:tc>
              </a:tr>
              <a:tr h="35113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r>
                        <a:rPr lang="en-US" sz="1200" dirty="0" smtClean="0">
                          <a:latin typeface="Lucida Grande"/>
                          <a:ea typeface="Lucida Grande"/>
                          <a:cs typeface="Lucida Grande"/>
                        </a:rPr>
                        <a:t>°</a:t>
                      </a:r>
                      <a:r>
                        <a:rPr lang="en-US" sz="1200" dirty="0" smtClean="0"/>
                        <a:t>00’N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166</a:t>
                      </a:r>
                      <a:r>
                        <a:rPr lang="en-US" sz="1200" dirty="0" smtClean="0">
                          <a:latin typeface="Lucida Grande"/>
                          <a:ea typeface="Lucida Grande"/>
                          <a:cs typeface="Lucida Grande"/>
                        </a:rPr>
                        <a:t>°</a:t>
                      </a:r>
                      <a:r>
                        <a:rPr lang="en-US" sz="1200" dirty="0" smtClean="0"/>
                        <a:t>00’W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113531" y="2438400"/>
            <a:ext cx="2954269" cy="7694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prstClr val="black"/>
                </a:solidFill>
              </a:rPr>
              <a:t>Init</a:t>
            </a:r>
            <a:r>
              <a:rPr lang="en-US" sz="2200" b="1" dirty="0" smtClean="0">
                <a:solidFill>
                  <a:prstClr val="black"/>
                </a:solidFill>
              </a:rPr>
              <a:t> 12Z Wed 2/18/15</a:t>
            </a:r>
          </a:p>
          <a:p>
            <a:r>
              <a:rPr lang="en-US" sz="2200" b="1" dirty="0" smtClean="0">
                <a:solidFill>
                  <a:prstClr val="black"/>
                </a:solidFill>
              </a:rPr>
              <a:t>Valid 3Z Fri 2/20/15</a:t>
            </a:r>
            <a:endParaRPr lang="en-US" sz="2200" b="1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579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1852</TotalTime>
  <Words>153</Words>
  <Application>Microsoft Macintosh PowerPoint</Application>
  <PresentationFormat>On-screen Show (4:3)</PresentationFormat>
  <Paragraphs>44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CalWater 2015 G-IV Research Flight 10 19 Feb 2015  Subtropical IVT Transect II</vt:lpstr>
      <vt:lpstr>PowerPoint Presentation</vt:lpstr>
    </vt:vector>
  </TitlesOfParts>
  <Company>Naval Research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Chen, Ms. Sue</dc:creator>
  <cp:lastModifiedBy>Ryan Spackman</cp:lastModifiedBy>
  <cp:revision>142</cp:revision>
  <cp:lastPrinted>2015-02-04T21:25:54Z</cp:lastPrinted>
  <dcterms:created xsi:type="dcterms:W3CDTF">2015-01-26T19:00:36Z</dcterms:created>
  <dcterms:modified xsi:type="dcterms:W3CDTF">2015-02-18T20:31:12Z</dcterms:modified>
</cp:coreProperties>
</file>