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2" y="-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9DFF-3C26-4608-A6D4-44F8A1EEF103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6B876-85FE-4F4D-A825-44E8E3695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571500"/>
            <a:ext cx="5943600" cy="4459288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36" y="5181183"/>
            <a:ext cx="5945329" cy="312545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064C-A38B-43E1-9EF9-7B03DD797CFA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E956-7509-46F1-AF93-9BC7EDE87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ap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1149350"/>
            <a:ext cx="4010025" cy="5346700"/>
          </a:xfrm>
          <a:noFill/>
          <a:ln w="76200">
            <a:solidFill>
              <a:srgbClr val="000000"/>
            </a:solidFill>
          </a:ln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0" y="930275"/>
            <a:ext cx="367665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GAIN OFFSET POPUP WINDOW</a:t>
            </a:r>
          </a:p>
        </p:txBody>
      </p:sp>
      <p:sp>
        <p:nvSpPr>
          <p:cNvPr id="34820" name="Line 8"/>
          <p:cNvSpPr>
            <a:spLocks noChangeShapeType="1"/>
          </p:cNvSpPr>
          <p:nvPr/>
        </p:nvSpPr>
        <p:spPr bwMode="auto">
          <a:xfrm>
            <a:off x="3086100" y="2190750"/>
            <a:ext cx="2152650" cy="356235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title"/>
          </p:nvPr>
        </p:nvSpPr>
        <p:spPr>
          <a:xfrm>
            <a:off x="514350" y="266700"/>
            <a:ext cx="7772400" cy="857250"/>
          </a:xfrm>
        </p:spPr>
        <p:txBody>
          <a:bodyPr/>
          <a:lstStyle/>
          <a:p>
            <a:r>
              <a:rPr lang="en-US" smtClean="0"/>
              <a:t>Increasing Gain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3850" y="2028825"/>
            <a:ext cx="8382000" cy="4152900"/>
            <a:chOff x="204" y="1278"/>
            <a:chExt cx="5280" cy="2616"/>
          </a:xfrm>
        </p:grpSpPr>
        <p:pic>
          <p:nvPicPr>
            <p:cNvPr id="35844" name="Picture 8" descr="cap0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20" y="1614"/>
              <a:ext cx="2592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9" descr="cap0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195" y="1605"/>
              <a:ext cx="2616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 Box 12"/>
            <p:cNvSpPr txBox="1">
              <a:spLocks noChangeArrowheads="1"/>
            </p:cNvSpPr>
            <p:nvPr/>
          </p:nvSpPr>
          <p:spPr bwMode="auto">
            <a:xfrm>
              <a:off x="2316" y="1704"/>
              <a:ext cx="1092" cy="18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0 Gain Offset</a:t>
              </a:r>
            </a:p>
            <a:p>
              <a:pPr>
                <a:spcBef>
                  <a:spcPct val="50000"/>
                </a:spcBef>
              </a:pPr>
              <a:endParaRPr lang="en-US" sz="2800"/>
            </a:p>
            <a:p>
              <a:pPr>
                <a:spcBef>
                  <a:spcPct val="50000"/>
                </a:spcBef>
              </a:pPr>
              <a:r>
                <a:rPr lang="en-US" sz="2800"/>
                <a:t>+5 Offset</a:t>
              </a:r>
            </a:p>
            <a:p>
              <a:pPr>
                <a:spcBef>
                  <a:spcPct val="50000"/>
                </a:spcBef>
              </a:pPr>
              <a:endParaRPr lang="en-US" sz="2800"/>
            </a:p>
          </p:txBody>
        </p:sp>
        <p:sp>
          <p:nvSpPr>
            <p:cNvPr id="35847" name="Line 13"/>
            <p:cNvSpPr>
              <a:spLocks noChangeShapeType="1"/>
            </p:cNvSpPr>
            <p:nvPr/>
          </p:nvSpPr>
          <p:spPr bwMode="auto">
            <a:xfrm flipH="1">
              <a:off x="1481" y="2194"/>
              <a:ext cx="1061" cy="1317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14"/>
            <p:cNvSpPr>
              <a:spLocks noChangeShapeType="1"/>
            </p:cNvSpPr>
            <p:nvPr/>
          </p:nvSpPr>
          <p:spPr bwMode="auto">
            <a:xfrm>
              <a:off x="3410" y="3009"/>
              <a:ext cx="1079" cy="539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title"/>
          </p:nvPr>
        </p:nvSpPr>
        <p:spPr>
          <a:xfrm>
            <a:off x="704850" y="342900"/>
            <a:ext cx="7772400" cy="1143000"/>
          </a:xfrm>
        </p:spPr>
        <p:txBody>
          <a:bodyPr/>
          <a:lstStyle/>
          <a:p>
            <a:r>
              <a:rPr lang="en-US" smtClean="0"/>
              <a:t>Increasing Gain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5125" y="1641475"/>
            <a:ext cx="8472488" cy="4613275"/>
            <a:chOff x="230" y="1034"/>
            <a:chExt cx="5337" cy="2906"/>
          </a:xfrm>
        </p:grpSpPr>
        <p:pic>
          <p:nvPicPr>
            <p:cNvPr id="36868" name="Picture 8" descr="cap0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124" y="1404"/>
              <a:ext cx="2836" cy="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Text Box 9"/>
            <p:cNvSpPr txBox="1">
              <a:spLocks noChangeArrowheads="1"/>
            </p:cNvSpPr>
            <p:nvPr/>
          </p:nvSpPr>
          <p:spPr bwMode="auto">
            <a:xfrm>
              <a:off x="2569" y="1883"/>
              <a:ext cx="667" cy="1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+ 11 Offset</a:t>
              </a:r>
            </a:p>
            <a:p>
              <a:pPr>
                <a:spcBef>
                  <a:spcPct val="50000"/>
                </a:spcBef>
              </a:pPr>
              <a:r>
                <a:rPr lang="en-US" sz="2400"/>
                <a:t>+19 Offset</a:t>
              </a:r>
            </a:p>
            <a:p>
              <a:pPr>
                <a:spcBef>
                  <a:spcPct val="50000"/>
                </a:spcBef>
              </a:pPr>
              <a:endParaRPr lang="en-US" sz="2400"/>
            </a:p>
          </p:txBody>
        </p:sp>
        <p:pic>
          <p:nvPicPr>
            <p:cNvPr id="36870" name="Picture 10" descr="cap0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025" y="1397"/>
              <a:ext cx="2906" cy="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Line 13"/>
            <p:cNvSpPr>
              <a:spLocks noChangeShapeType="1"/>
            </p:cNvSpPr>
            <p:nvPr/>
          </p:nvSpPr>
          <p:spPr bwMode="auto">
            <a:xfrm flipH="1">
              <a:off x="1637" y="2130"/>
              <a:ext cx="996" cy="138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Line 14"/>
            <p:cNvSpPr>
              <a:spLocks noChangeShapeType="1"/>
            </p:cNvSpPr>
            <p:nvPr/>
          </p:nvSpPr>
          <p:spPr bwMode="auto">
            <a:xfrm>
              <a:off x="3191" y="2679"/>
              <a:ext cx="1262" cy="978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Out-of-CAL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0000FF"/>
                </a:solidFill>
              </a:rPr>
              <a:t>Blue</a:t>
            </a:r>
            <a:r>
              <a:rPr lang="en-US" sz="2000" smtClean="0"/>
              <a:t> out-of-CAL is an </a:t>
            </a:r>
            <a:r>
              <a:rPr lang="en-US" sz="2000" i="1" smtClean="0"/>
              <a:t>under-lay</a:t>
            </a:r>
            <a:r>
              <a:rPr lang="en-US" sz="2000" smtClean="0"/>
              <a:t> of information indicating regions behind other regions of cumulative intervening attenuation significant enough to possibly compromise indication of </a:t>
            </a:r>
            <a:r>
              <a:rPr lang="en-US" sz="2000" b="1" smtClean="0"/>
              <a:t>+47 dBz, 3 nmi diameter thunderstorm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Out-of-CAL uses an estimate of intervening attenuation based on measured rain rate and </a:t>
            </a:r>
            <a:r>
              <a:rPr lang="en-US" sz="2000" i="1" smtClean="0"/>
              <a:t>possible</a:t>
            </a:r>
            <a:r>
              <a:rPr lang="en-US" sz="2000" smtClean="0"/>
              <a:t> immeasurable rain rate (signal return below noise)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Displayed rain returns are based solely on measured rain intensities.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Northrop changed the way the radar calculates intervening attenuation.</a:t>
            </a:r>
          </a:p>
          <a:p>
            <a:pPr>
              <a:lnSpc>
                <a:spcPct val="90000"/>
              </a:lnSpc>
            </a:pPr>
            <a:r>
              <a:rPr lang="en-US" sz="2000" b="1" smtClean="0"/>
              <a:t>If the radar detects a cell beyond the out-of cal depiction it will show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Furnishes a minimum of processing</a:t>
            </a:r>
          </a:p>
          <a:p>
            <a:pPr lvl="1"/>
            <a:r>
              <a:rPr lang="en-US" sz="2400" smtClean="0"/>
              <a:t>No attenuation compensation</a:t>
            </a:r>
          </a:p>
          <a:p>
            <a:pPr lvl="1"/>
            <a:r>
              <a:rPr lang="en-US" sz="2400" smtClean="0"/>
              <a:t>No rain measurement</a:t>
            </a:r>
          </a:p>
          <a:p>
            <a:r>
              <a:rPr lang="en-US" sz="2800" smtClean="0"/>
              <a:t>Displayed information is Range Scaled SNR</a:t>
            </a:r>
          </a:p>
          <a:p>
            <a:pPr lvl="1"/>
            <a:r>
              <a:rPr lang="en-US" sz="2400" smtClean="0"/>
              <a:t>Includes SNR adjustment for range STC</a:t>
            </a:r>
          </a:p>
          <a:p>
            <a:pPr lvl="1"/>
            <a:r>
              <a:rPr lang="en-US" sz="2400" smtClean="0"/>
              <a:t>Displays everything 6 dBz greater than thermal noise.  Some returns that appear on processed weather modes may not be visible on DRD.</a:t>
            </a:r>
          </a:p>
          <a:p>
            <a:pPr lvl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2"/>
          <p:cNvSpPr>
            <a:spLocks noChangeArrowheads="1"/>
          </p:cNvSpPr>
          <p:nvPr/>
        </p:nvSpPr>
        <p:spPr bwMode="auto">
          <a:xfrm>
            <a:off x="819150" y="1076325"/>
            <a:ext cx="2066925" cy="561975"/>
          </a:xfrm>
          <a:prstGeom prst="wedgeEllipseCallout">
            <a:avLst>
              <a:gd name="adj1" fmla="val 63593"/>
              <a:gd name="adj2" fmla="val 39829"/>
            </a:avLst>
          </a:prstGeom>
          <a:solidFill>
            <a:srgbClr val="33CC33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System amplitude constant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772400" cy="447675"/>
          </a:xfrm>
        </p:spPr>
        <p:txBody>
          <a:bodyPr/>
          <a:lstStyle/>
          <a:p>
            <a:r>
              <a:rPr lang="en-US" sz="1800" b="1" smtClean="0">
                <a:solidFill>
                  <a:schemeClr val="tx1"/>
                </a:solidFill>
              </a:rPr>
              <a:t>Other Weather Mode Processing Modifications - Digital Raw Data (DRD)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128713" y="3122613"/>
          <a:ext cx="6034087" cy="1198562"/>
        </p:xfrm>
        <a:graphic>
          <a:graphicData uri="http://schemas.openxmlformats.org/presentationml/2006/ole">
            <p:oleObj spid="_x0000_s1026" name="Equation" r:id="rId4" imgW="4216320" imgH="838080" progId="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685800" y="1600200"/>
          <a:ext cx="7748588" cy="985838"/>
        </p:xfrm>
        <a:graphic>
          <a:graphicData uri="http://schemas.openxmlformats.org/presentationml/2006/ole">
            <p:oleObj spid="_x0000_s1027" name="Equation" r:id="rId5" imgW="4597200" imgH="583920" progId="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176338" y="5614988"/>
          <a:ext cx="4087812" cy="361950"/>
        </p:xfrm>
        <a:graphic>
          <a:graphicData uri="http://schemas.openxmlformats.org/presentationml/2006/ole">
            <p:oleObj spid="_x0000_s1028" name="Equation" r:id="rId6" imgW="2869920" imgH="253800" progId="">
              <p:embed/>
            </p:oleObj>
          </a:graphicData>
        </a:graphic>
      </p:graphicFrame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695325" y="2581275"/>
            <a:ext cx="7772400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1600" b="0">
                <a:solidFill>
                  <a:schemeClr val="tx1"/>
                </a:solidFill>
                <a:latin typeface="Arial" charset="0"/>
              </a:rPr>
              <a:t>Baseline Weather mode solves for </a:t>
            </a:r>
            <a:r>
              <a:rPr 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apparent reflectivity</a:t>
            </a:r>
            <a:r>
              <a:rPr lang="en-US" sz="1600" b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sz="1600" b="0" i="1">
                <a:solidFill>
                  <a:schemeClr val="tx1"/>
                </a:solidFill>
              </a:rPr>
              <a:t>k</a:t>
            </a:r>
            <a:r>
              <a:rPr lang="en-US" sz="1600" b="0" i="1" baseline="-25000">
                <a:solidFill>
                  <a:schemeClr val="tx1"/>
                </a:solidFill>
              </a:rPr>
              <a:t>1</a:t>
            </a:r>
            <a:r>
              <a:rPr lang="en-US" sz="1600" b="0" i="1">
                <a:solidFill>
                  <a:schemeClr val="tx1"/>
                </a:solidFill>
              </a:rPr>
              <a:t>r</a:t>
            </a:r>
            <a:r>
              <a:rPr lang="en-US" sz="1600" b="0" i="1" baseline="30000">
                <a:solidFill>
                  <a:schemeClr val="tx1"/>
                </a:solidFill>
              </a:rPr>
              <a:t>a</a:t>
            </a:r>
            <a:r>
              <a:rPr lang="en-US" sz="1600" b="0">
                <a:solidFill>
                  <a:schemeClr val="tx1"/>
                </a:solidFill>
                <a:latin typeface="Arial" charset="0"/>
              </a:rPr>
              <a:t>) using a </a:t>
            </a:r>
            <a:r>
              <a:rPr 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calibrated amplitude constant</a:t>
            </a:r>
            <a:r>
              <a:rPr lang="en-US" sz="1600" b="0">
                <a:solidFill>
                  <a:schemeClr val="tx1"/>
                </a:solidFill>
                <a:latin typeface="Arial" charset="0"/>
              </a:rPr>
              <a:t> and expected range profile (STC)</a:t>
            </a: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742950" y="4648200"/>
            <a:ext cx="7772400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Digital Raw Data</a:t>
            </a:r>
            <a:r>
              <a:rPr lang="en-US" sz="1600" b="0">
                <a:solidFill>
                  <a:schemeClr val="tx1"/>
                </a:solidFill>
                <a:latin typeface="Arial" charset="0"/>
              </a:rPr>
              <a:t> retains a rain intensity measurement </a:t>
            </a:r>
            <a:r>
              <a:rPr lang="en-US" sz="1600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scaling</a:t>
            </a:r>
            <a:r>
              <a:rPr lang="en-US" sz="1600" b="0">
                <a:solidFill>
                  <a:schemeClr val="tx1"/>
                </a:solidFill>
                <a:latin typeface="Arial" charset="0"/>
              </a:rPr>
              <a:t> with a minimum of processing interpretation (i.e. intervening attenuation, self-attenuation, or amplitude calibration constant) or processing artifacts.</a:t>
            </a: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2667000" y="1600200"/>
            <a:ext cx="2600325" cy="106680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5286375" y="1457325"/>
            <a:ext cx="752475" cy="1133475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6553200" y="1447800"/>
            <a:ext cx="1981200" cy="9239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4038600" y="990600"/>
            <a:ext cx="1428750" cy="504825"/>
          </a:xfrm>
          <a:prstGeom prst="wedgeEllipseCallout">
            <a:avLst>
              <a:gd name="adj1" fmla="val 44222"/>
              <a:gd name="adj2" fmla="val 77671"/>
            </a:avLst>
          </a:prstGeom>
          <a:solidFill>
            <a:srgbClr val="FFFFCC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rgbClr val="3333FF"/>
                </a:solidFill>
                <a:latin typeface="Arial" charset="0"/>
              </a:rPr>
              <a:t>STC</a:t>
            </a:r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7667625" y="2209800"/>
            <a:ext cx="1476375" cy="581025"/>
          </a:xfrm>
          <a:prstGeom prst="wedgeEllipseCallout">
            <a:avLst>
              <a:gd name="adj1" fmla="val -19463"/>
              <a:gd name="adj2" fmla="val -71037"/>
            </a:avLst>
          </a:prstGeom>
          <a:solidFill>
            <a:srgbClr val="FFFFCC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200">
                <a:solidFill>
                  <a:schemeClr val="tx1"/>
                </a:solidFill>
                <a:latin typeface="Arial" charset="0"/>
              </a:rPr>
              <a:t>Intervening attenuation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4000" smtClean="0"/>
              <a:t>Coherent Weather Mode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16063"/>
            <a:ext cx="7772400" cy="4579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APN-241 transmits a number of pulses in a Beam Dwell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The pulses are grouped in to packages which are averaged to reduced error in the mean.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Non-coherent – 16 packages of 2 pulses, with 10 “dead pulses”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Coherent - 6 packages of 8 pulses.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Each package operates at a slightly different frequency, so the measured reflectivity is independently sampled in each package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Coherent processing decreases noise in the measurement process by constructing a filter (FFT) which contains the rain return in the mainlobe of the filter and excludes noise at frequencies (filters) not containing rain. Improves signal-to-noise over non-coherent by the number of pulses in the package (approx). (8 pulses = 9 dB.)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Trade Off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Sensitivity/complexity to distribution of rain over multiple filters due to winds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Coherent gain vs. averaging – </a:t>
            </a:r>
            <a:r>
              <a:rPr lang="en-US" sz="2000" b="1" smtClean="0"/>
              <a:t>Distance for Resolution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 Coherent vs Coherent</a:t>
            </a:r>
          </a:p>
        </p:txBody>
      </p:sp>
      <p:pic>
        <p:nvPicPr>
          <p:cNvPr id="31747" name="Picture 4" descr="cap0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5225" y="1560513"/>
            <a:ext cx="3795713" cy="5060950"/>
          </a:xfrm>
          <a:noFill/>
        </p:spPr>
      </p:pic>
      <p:pic>
        <p:nvPicPr>
          <p:cNvPr id="31748" name="Picture 9" descr="cap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775" y="1585913"/>
            <a:ext cx="3779838" cy="504031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New Functions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Tilt </a:t>
            </a:r>
          </a:p>
          <a:p>
            <a:pPr lvl="1"/>
            <a:r>
              <a:rPr lang="en-US" sz="2400" smtClean="0"/>
              <a:t>Applies to Weather Mode Only; all other modes are unchanged.</a:t>
            </a:r>
          </a:p>
          <a:p>
            <a:pPr lvl="1"/>
            <a:r>
              <a:rPr lang="en-US" sz="2400" smtClean="0"/>
              <a:t>Tilt angle is measured from the center of the beam height to the horizon (not bore sighted to the nose of the aircraft)</a:t>
            </a:r>
          </a:p>
          <a:p>
            <a:pPr lvl="1"/>
            <a:r>
              <a:rPr lang="en-US" sz="2400" smtClean="0"/>
              <a:t>Default tilt angle is 0 degrees </a:t>
            </a:r>
          </a:p>
          <a:p>
            <a:pPr lvl="1"/>
            <a:r>
              <a:rPr lang="en-US" sz="2400" smtClean="0"/>
              <a:t>At low altitude use &gt; 3 degrees.  The beam width is 3 degrees, but side lobes may cause some ground clutter.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Tilt</a:t>
            </a:r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4618038" y="3081338"/>
          <a:ext cx="3810000" cy="3333750"/>
        </p:xfrm>
        <a:graphic>
          <a:graphicData uri="http://schemas.openxmlformats.org/presentationml/2006/ole">
            <p:oleObj spid="_x0000_s2050" name="Bitmap Image" r:id="rId3" imgW="3809524" imgH="3333333" progId="PBrush">
              <p:embed/>
            </p:oleObj>
          </a:graphicData>
        </a:graphic>
      </p:graphicFrame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1060450" y="5037138"/>
            <a:ext cx="290195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Tilt control is the same</a:t>
            </a:r>
          </a:p>
        </p:txBody>
      </p:sp>
      <p:sp>
        <p:nvSpPr>
          <p:cNvPr id="5125" name="Line 14"/>
          <p:cNvSpPr>
            <a:spLocks noChangeShapeType="1"/>
          </p:cNvSpPr>
          <p:nvPr/>
        </p:nvSpPr>
        <p:spPr bwMode="auto">
          <a:xfrm flipV="1">
            <a:off x="3716338" y="3744913"/>
            <a:ext cx="2655887" cy="145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2020888"/>
            <a:ext cx="7277100" cy="898525"/>
            <a:chOff x="271" y="1227"/>
            <a:chExt cx="4584" cy="56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71" y="1227"/>
              <a:ext cx="4521" cy="566"/>
              <a:chOff x="133" y="1163"/>
              <a:chExt cx="4521" cy="566"/>
            </a:xfrm>
          </p:grpSpPr>
          <p:pic>
            <p:nvPicPr>
              <p:cNvPr id="5130" name="Picture 15" descr="C130_B&amp;W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3" y="1163"/>
                <a:ext cx="1514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1" name="Line 18"/>
              <p:cNvSpPr>
                <a:spLocks noChangeShapeType="1"/>
              </p:cNvSpPr>
              <p:nvPr/>
            </p:nvSpPr>
            <p:spPr bwMode="auto">
              <a:xfrm flipV="1">
                <a:off x="1518" y="1344"/>
                <a:ext cx="3136" cy="1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Line 19"/>
              <p:cNvSpPr>
                <a:spLocks noChangeShapeType="1"/>
              </p:cNvSpPr>
              <p:nvPr/>
            </p:nvSpPr>
            <p:spPr bwMode="auto">
              <a:xfrm flipV="1">
                <a:off x="1545" y="1527"/>
                <a:ext cx="3100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Line 20"/>
              <p:cNvSpPr>
                <a:spLocks noChangeShapeType="1"/>
              </p:cNvSpPr>
              <p:nvPr/>
            </p:nvSpPr>
            <p:spPr bwMode="auto">
              <a:xfrm>
                <a:off x="1518" y="1564"/>
                <a:ext cx="3118" cy="1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Arc 22"/>
            <p:cNvSpPr>
              <a:spLocks/>
            </p:cNvSpPr>
            <p:nvPr/>
          </p:nvSpPr>
          <p:spPr bwMode="auto">
            <a:xfrm rot="5458825" flipH="1">
              <a:off x="4621" y="1533"/>
              <a:ext cx="339" cy="128"/>
            </a:xfrm>
            <a:custGeom>
              <a:avLst/>
              <a:gdLst>
                <a:gd name="T0" fmla="*/ 0 w 43045"/>
                <a:gd name="T1" fmla="*/ 128 h 22122"/>
                <a:gd name="T2" fmla="*/ 339 w 43045"/>
                <a:gd name="T3" fmla="*/ 110 h 22122"/>
                <a:gd name="T4" fmla="*/ 170 w 43045"/>
                <a:gd name="T5" fmla="*/ 125 h 22122"/>
                <a:gd name="T6" fmla="*/ 0 60000 65536"/>
                <a:gd name="T7" fmla="*/ 0 60000 65536"/>
                <a:gd name="T8" fmla="*/ 0 60000 65536"/>
                <a:gd name="T9" fmla="*/ 0 w 43045"/>
                <a:gd name="T10" fmla="*/ 0 h 22122"/>
                <a:gd name="T11" fmla="*/ 43045 w 43045"/>
                <a:gd name="T12" fmla="*/ 22122 h 22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45" h="22122" fill="none" extrusionOk="0">
                  <a:moveTo>
                    <a:pt x="6" y="22121"/>
                  </a:moveTo>
                  <a:cubicBezTo>
                    <a:pt x="2" y="21948"/>
                    <a:pt x="0" y="217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529" y="-1"/>
                    <a:pt x="41736" y="8164"/>
                    <a:pt x="43044" y="19015"/>
                  </a:cubicBezTo>
                </a:path>
                <a:path w="43045" h="22122" stroke="0" extrusionOk="0">
                  <a:moveTo>
                    <a:pt x="6" y="22121"/>
                  </a:moveTo>
                  <a:cubicBezTo>
                    <a:pt x="2" y="21948"/>
                    <a:pt x="0" y="217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529" y="-1"/>
                    <a:pt x="41736" y="8164"/>
                    <a:pt x="43044" y="1901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7" name="Text Box 23"/>
          <p:cNvSpPr txBox="1">
            <a:spLocks noChangeArrowheads="1"/>
          </p:cNvSpPr>
          <p:nvPr/>
        </p:nvSpPr>
        <p:spPr bwMode="auto">
          <a:xfrm>
            <a:off x="7388225" y="2279650"/>
            <a:ext cx="15224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3 </a:t>
            </a:r>
            <a:r>
              <a:rPr lang="en-US" sz="2400"/>
              <a:t>degrees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smtClean="0"/>
              <a:t>GAIN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The Gain functionality has been changed</a:t>
            </a:r>
          </a:p>
          <a:p>
            <a:pPr lvl="1"/>
            <a:r>
              <a:rPr lang="en-US" sz="2400" smtClean="0"/>
              <a:t>The old Gain control simply adjusted the brightness of the display.</a:t>
            </a:r>
          </a:p>
          <a:p>
            <a:pPr lvl="1"/>
            <a:r>
              <a:rPr lang="en-US" sz="2400" smtClean="0"/>
              <a:t>The Gain switch now changes the range of the return levels displayed.</a:t>
            </a:r>
          </a:p>
          <a:p>
            <a:pPr lvl="2"/>
            <a:r>
              <a:rPr lang="en-US" b="1" smtClean="0"/>
              <a:t>Returns which are closer to Thermal Noise can be broken out.</a:t>
            </a:r>
          </a:p>
          <a:p>
            <a:pPr lvl="1"/>
            <a:r>
              <a:rPr lang="en-US" sz="2400" smtClean="0"/>
              <a:t> A pop-up window depicts the Gain offset from default.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On-screen Show (4:3)</PresentationFormat>
  <Paragraphs>53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Equation</vt:lpstr>
      <vt:lpstr>Bitmap Image</vt:lpstr>
      <vt:lpstr>Slide 1</vt:lpstr>
      <vt:lpstr>Out-of-CAL</vt:lpstr>
      <vt:lpstr>Digital Raw Data</vt:lpstr>
      <vt:lpstr>Other Weather Mode Processing Modifications - Digital Raw Data (DRD)</vt:lpstr>
      <vt:lpstr>Coherent Weather Mode</vt:lpstr>
      <vt:lpstr>Non Coherent vs Coherent</vt:lpstr>
      <vt:lpstr>Using New Functions</vt:lpstr>
      <vt:lpstr>Tilt</vt:lpstr>
      <vt:lpstr>GAIN </vt:lpstr>
      <vt:lpstr>Slide 10</vt:lpstr>
      <vt:lpstr>Increasing Gain</vt:lpstr>
      <vt:lpstr>Increasing Gain</vt:lpstr>
    </vt:vector>
  </TitlesOfParts>
  <Company>U.S. Air Force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1121220675V</dc:creator>
  <cp:lastModifiedBy>jim.h.roles</cp:lastModifiedBy>
  <cp:revision>1</cp:revision>
  <dcterms:created xsi:type="dcterms:W3CDTF">2013-10-28T15:44:38Z</dcterms:created>
  <dcterms:modified xsi:type="dcterms:W3CDTF">2013-10-28T17:26:46Z</dcterms:modified>
</cp:coreProperties>
</file>